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5" r:id="rId3"/>
    <p:sldId id="266" r:id="rId4"/>
    <p:sldId id="264" r:id="rId5"/>
    <p:sldId id="257" r:id="rId6"/>
    <p:sldId id="258" r:id="rId7"/>
    <p:sldId id="259" r:id="rId8"/>
    <p:sldId id="260" r:id="rId9"/>
    <p:sldId id="261" r:id="rId10"/>
    <p:sldId id="262" r:id="rId11"/>
    <p:sldId id="263"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9" d="100"/>
          <a:sy n="59"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AB MAJIRA" userId="bef224460a237279" providerId="LiveId" clId="{CD0CEE95-B8EC-4C45-85BD-69F9DC1FAE95}"/>
    <pc:docChg chg="custSel modSld">
      <pc:chgData name="RAHAB MAJIRA" userId="bef224460a237279" providerId="LiveId" clId="{CD0CEE95-B8EC-4C45-85BD-69F9DC1FAE95}" dt="2024-08-03T08:46:46.075" v="24" actId="1076"/>
      <pc:docMkLst>
        <pc:docMk/>
      </pc:docMkLst>
      <pc:sldChg chg="modSp mod">
        <pc:chgData name="RAHAB MAJIRA" userId="bef224460a237279" providerId="LiveId" clId="{CD0CEE95-B8EC-4C45-85BD-69F9DC1FAE95}" dt="2024-08-03T08:32:58.388" v="1" actId="1076"/>
        <pc:sldMkLst>
          <pc:docMk/>
          <pc:sldMk cId="0" sldId="256"/>
        </pc:sldMkLst>
        <pc:picChg chg="mod">
          <ac:chgData name="RAHAB MAJIRA" userId="bef224460a237279" providerId="LiveId" clId="{CD0CEE95-B8EC-4C45-85BD-69F9DC1FAE95}" dt="2024-08-03T08:32:58.388" v="1" actId="1076"/>
          <ac:picMkLst>
            <pc:docMk/>
            <pc:sldMk cId="0" sldId="256"/>
            <ac:picMk id="10" creationId="{F62674F3-C375-4B67-BDEB-7627673123D8}"/>
          </ac:picMkLst>
        </pc:picChg>
      </pc:sldChg>
      <pc:sldChg chg="addSp delSp modSp mod delAnim modAnim">
        <pc:chgData name="RAHAB MAJIRA" userId="bef224460a237279" providerId="LiveId" clId="{CD0CEE95-B8EC-4C45-85BD-69F9DC1FAE95}" dt="2024-08-03T08:46:46.075" v="24" actId="1076"/>
        <pc:sldMkLst>
          <pc:docMk/>
          <pc:sldMk cId="0" sldId="257"/>
        </pc:sldMkLst>
        <pc:picChg chg="add del mod">
          <ac:chgData name="RAHAB MAJIRA" userId="bef224460a237279" providerId="LiveId" clId="{CD0CEE95-B8EC-4C45-85BD-69F9DC1FAE95}" dt="2024-08-03T08:46:35.698" v="22" actId="478"/>
          <ac:picMkLst>
            <pc:docMk/>
            <pc:sldMk cId="0" sldId="257"/>
            <ac:picMk id="4" creationId="{28E29AB1-217C-4D76-9E02-4F6676A8EB1D}"/>
          </ac:picMkLst>
        </pc:picChg>
        <pc:picChg chg="add mod">
          <ac:chgData name="RAHAB MAJIRA" userId="bef224460a237279" providerId="LiveId" clId="{CD0CEE95-B8EC-4C45-85BD-69F9DC1FAE95}" dt="2024-08-03T08:46:46.075" v="24" actId="1076"/>
          <ac:picMkLst>
            <pc:docMk/>
            <pc:sldMk cId="0" sldId="257"/>
            <ac:picMk id="22" creationId="{BB947CD0-B16F-4B8B-B14B-FC588C3ED6D4}"/>
          </ac:picMkLst>
        </pc:picChg>
        <pc:picChg chg="del">
          <ac:chgData name="RAHAB MAJIRA" userId="bef224460a237279" providerId="LiveId" clId="{CD0CEE95-B8EC-4C45-85BD-69F9DC1FAE95}" dt="2024-08-03T08:45:17.637" v="19" actId="478"/>
          <ac:picMkLst>
            <pc:docMk/>
            <pc:sldMk cId="0" sldId="257"/>
            <ac:picMk id="27" creationId="{CEB6B3D0-EAC1-4068-8AA9-E14064D2E0DB}"/>
          </ac:picMkLst>
        </pc:picChg>
      </pc:sldChg>
      <pc:sldChg chg="modSp mod">
        <pc:chgData name="RAHAB MAJIRA" userId="bef224460a237279" providerId="LiveId" clId="{CD0CEE95-B8EC-4C45-85BD-69F9DC1FAE95}" dt="2024-08-03T08:34:25.276" v="4" actId="1076"/>
        <pc:sldMkLst>
          <pc:docMk/>
          <pc:sldMk cId="0" sldId="258"/>
        </pc:sldMkLst>
        <pc:picChg chg="mod">
          <ac:chgData name="RAHAB MAJIRA" userId="bef224460a237279" providerId="LiveId" clId="{CD0CEE95-B8EC-4C45-85BD-69F9DC1FAE95}" dt="2024-08-03T08:34:25.276" v="4" actId="1076"/>
          <ac:picMkLst>
            <pc:docMk/>
            <pc:sldMk cId="0" sldId="258"/>
            <ac:picMk id="13" creationId="{F74C49D0-2097-4E5C-9EB1-A7BA904FC120}"/>
          </ac:picMkLst>
        </pc:picChg>
      </pc:sldChg>
      <pc:sldChg chg="modSp mod">
        <pc:chgData name="RAHAB MAJIRA" userId="bef224460a237279" providerId="LiveId" clId="{CD0CEE95-B8EC-4C45-85BD-69F9DC1FAE95}" dt="2024-08-03T08:34:48.978" v="5" actId="1076"/>
        <pc:sldMkLst>
          <pc:docMk/>
          <pc:sldMk cId="0" sldId="260"/>
        </pc:sldMkLst>
        <pc:picChg chg="mod">
          <ac:chgData name="RAHAB MAJIRA" userId="bef224460a237279" providerId="LiveId" clId="{CD0CEE95-B8EC-4C45-85BD-69F9DC1FAE95}" dt="2024-08-03T08:34:48.978" v="5" actId="1076"/>
          <ac:picMkLst>
            <pc:docMk/>
            <pc:sldMk cId="0" sldId="260"/>
            <ac:picMk id="18" creationId="{41872E9C-38B9-41FD-A25A-1B0409EB053B}"/>
          </ac:picMkLst>
        </pc:picChg>
      </pc:sldChg>
      <pc:sldChg chg="modSp mod">
        <pc:chgData name="RAHAB MAJIRA" userId="bef224460a237279" providerId="LiveId" clId="{CD0CEE95-B8EC-4C45-85BD-69F9DC1FAE95}" dt="2024-08-03T08:35:31.056" v="6" actId="1076"/>
        <pc:sldMkLst>
          <pc:docMk/>
          <pc:sldMk cId="0" sldId="263"/>
        </pc:sldMkLst>
        <pc:picChg chg="mod">
          <ac:chgData name="RAHAB MAJIRA" userId="bef224460a237279" providerId="LiveId" clId="{CD0CEE95-B8EC-4C45-85BD-69F9DC1FAE95}" dt="2024-08-03T08:35:31.056" v="6" actId="1076"/>
          <ac:picMkLst>
            <pc:docMk/>
            <pc:sldMk cId="0" sldId="263"/>
            <ac:picMk id="4" creationId="{BFFE039D-09CB-4E95-BF33-4D02338C1B4E}"/>
          </ac:picMkLst>
        </pc:picChg>
      </pc:sldChg>
      <pc:sldChg chg="addSp delSp modSp mod delAnim modAnim">
        <pc:chgData name="RAHAB MAJIRA" userId="bef224460a237279" providerId="LiveId" clId="{CD0CEE95-B8EC-4C45-85BD-69F9DC1FAE95}" dt="2024-08-03T08:44:58.761" v="16" actId="1076"/>
        <pc:sldMkLst>
          <pc:docMk/>
          <pc:sldMk cId="1444638806" sldId="264"/>
        </pc:sldMkLst>
        <pc:picChg chg="del mod">
          <ac:chgData name="RAHAB MAJIRA" userId="bef224460a237279" providerId="LiveId" clId="{CD0CEE95-B8EC-4C45-85BD-69F9DC1FAE95}" dt="2024-08-03T08:44:55.254" v="15" actId="478"/>
          <ac:picMkLst>
            <pc:docMk/>
            <pc:sldMk cId="1444638806" sldId="264"/>
            <ac:picMk id="4" creationId="{9812B688-56BB-4529-9B27-9BDB703F7FE9}"/>
          </ac:picMkLst>
        </pc:picChg>
        <pc:picChg chg="add mod">
          <ac:chgData name="RAHAB MAJIRA" userId="bef224460a237279" providerId="LiveId" clId="{CD0CEE95-B8EC-4C45-85BD-69F9DC1FAE95}" dt="2024-08-03T08:44:58.761" v="16" actId="1076"/>
          <ac:picMkLst>
            <pc:docMk/>
            <pc:sldMk cId="1444638806" sldId="264"/>
            <ac:picMk id="8" creationId="{E4CFA256-E595-4B50-8F55-9C3D13BA2184}"/>
          </ac:picMkLst>
        </pc:picChg>
      </pc:sldChg>
      <pc:sldChg chg="addSp delSp modSp mod delAnim modAnim">
        <pc:chgData name="RAHAB MAJIRA" userId="bef224460a237279" providerId="LiveId" clId="{CD0CEE95-B8EC-4C45-85BD-69F9DC1FAE95}" dt="2024-08-03T08:44:18.364" v="11" actId="478"/>
        <pc:sldMkLst>
          <pc:docMk/>
          <pc:sldMk cId="746537444" sldId="265"/>
        </pc:sldMkLst>
        <pc:picChg chg="del mod">
          <ac:chgData name="RAHAB MAJIRA" userId="bef224460a237279" providerId="LiveId" clId="{CD0CEE95-B8EC-4C45-85BD-69F9DC1FAE95}" dt="2024-08-03T08:44:18.364" v="11" actId="478"/>
          <ac:picMkLst>
            <pc:docMk/>
            <pc:sldMk cId="746537444" sldId="265"/>
            <ac:picMk id="4" creationId="{AB1E0D41-AEFC-455B-8C30-39D8D67BDF49}"/>
          </ac:picMkLst>
        </pc:picChg>
        <pc:picChg chg="add mod">
          <ac:chgData name="RAHAB MAJIRA" userId="bef224460a237279" providerId="LiveId" clId="{CD0CEE95-B8EC-4C45-85BD-69F9DC1FAE95}" dt="2024-08-03T08:44:16.345" v="9" actId="1076"/>
          <ac:picMkLst>
            <pc:docMk/>
            <pc:sldMk cId="746537444" sldId="265"/>
            <ac:picMk id="8" creationId="{FA30041C-01ED-4748-90DD-2C8486FE7278}"/>
          </ac:picMkLst>
        </pc:picChg>
      </pc:sldChg>
      <pc:sldChg chg="modSp mod">
        <pc:chgData name="RAHAB MAJIRA" userId="bef224460a237279" providerId="LiveId" clId="{CD0CEE95-B8EC-4C45-85BD-69F9DC1FAE95}" dt="2024-08-03T08:33:41.399" v="2" actId="1076"/>
        <pc:sldMkLst>
          <pc:docMk/>
          <pc:sldMk cId="1533752661" sldId="266"/>
        </pc:sldMkLst>
        <pc:picChg chg="mod">
          <ac:chgData name="RAHAB MAJIRA" userId="bef224460a237279" providerId="LiveId" clId="{CD0CEE95-B8EC-4C45-85BD-69F9DC1FAE95}" dt="2024-08-03T08:33:41.399" v="2" actId="1076"/>
          <ac:picMkLst>
            <pc:docMk/>
            <pc:sldMk cId="1533752661" sldId="266"/>
            <ac:picMk id="4" creationId="{6A872A3F-6D60-44A2-9559-3F43B8B072C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519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93783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5769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86652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1.png"/><Relationship Id="rId5" Type="http://schemas.openxmlformats.org/officeDocument/2006/relationships/image" Target="../media/image1.png"/><Relationship Id="rId10" Type="http://schemas.openxmlformats.org/officeDocument/2006/relationships/image" Target="../media/image25.png"/><Relationship Id="rId4" Type="http://schemas.openxmlformats.org/officeDocument/2006/relationships/notesSlide" Target="../notesSlides/notesSlide10.xml"/><Relationship Id="rId9"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6.jpe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1.xml"/><Relationship Id="rId7" Type="http://schemas.openxmlformats.org/officeDocument/2006/relationships/image" Target="../media/image8.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jpeg"/><Relationship Id="rId5" Type="http://schemas.openxmlformats.org/officeDocument/2006/relationships/image" Target="../media/image1.png"/><Relationship Id="rId10"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3.jpe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6.png"/><Relationship Id="rId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notesSlide" Target="../notesSlides/notesSlide9.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856178" y="867251"/>
            <a:ext cx="7431643" cy="2143963"/>
          </a:xfrm>
          <a:prstGeom prst="rect">
            <a:avLst/>
          </a:prstGeom>
          <a:noFill/>
          <a:ln/>
        </p:spPr>
        <p:txBody>
          <a:bodyPr wrap="square" rtlCol="0" anchor="t"/>
          <a:lstStyle/>
          <a:p>
            <a:pPr marL="0" indent="0">
              <a:lnSpc>
                <a:spcPts val="6019"/>
              </a:lnSpc>
              <a:buNone/>
            </a:pPr>
            <a:r>
              <a:rPr lang="en-US" sz="4815" b="1" dirty="0">
                <a:solidFill>
                  <a:srgbClr val="231971"/>
                </a:solidFill>
                <a:latin typeface="Outfit" pitchFamily="34" charset="0"/>
                <a:ea typeface="Outfit" pitchFamily="34" charset="-122"/>
                <a:cs typeface="Outfit" pitchFamily="34" charset="-120"/>
              </a:rPr>
              <a:t>The Richness of African Culture and the Vital Role of Gender </a:t>
            </a:r>
            <a:r>
              <a:rPr lang="en-US" sz="2000" b="1" dirty="0">
                <a:solidFill>
                  <a:srgbClr val="231971"/>
                </a:solidFill>
                <a:latin typeface="Outfit" pitchFamily="34" charset="0"/>
                <a:ea typeface="Outfit" pitchFamily="34" charset="-122"/>
                <a:cs typeface="Outfit" pitchFamily="34" charset="-120"/>
              </a:rPr>
              <a:t>Awareness</a:t>
            </a:r>
            <a:endParaRPr lang="en-US" sz="2000" dirty="0"/>
          </a:p>
        </p:txBody>
      </p:sp>
      <p:sp>
        <p:nvSpPr>
          <p:cNvPr id="6" name="Text 2"/>
          <p:cNvSpPr/>
          <p:nvPr/>
        </p:nvSpPr>
        <p:spPr>
          <a:xfrm>
            <a:off x="856178" y="3527227"/>
            <a:ext cx="7431643" cy="3131820"/>
          </a:xfrm>
          <a:prstGeom prst="rect">
            <a:avLst/>
          </a:prstGeom>
          <a:noFill/>
          <a:ln/>
        </p:spPr>
        <p:txBody>
          <a:bodyPr wrap="square" rtlCol="0" anchor="t"/>
          <a:lstStyle/>
          <a:p>
            <a:pPr marL="0" indent="0">
              <a:lnSpc>
                <a:spcPts val="3082"/>
              </a:lnSpc>
              <a:buNone/>
            </a:pPr>
            <a:r>
              <a:rPr lang="en-US" sz="1926" dirty="0">
                <a:solidFill>
                  <a:srgbClr val="2A2742"/>
                </a:solidFill>
                <a:latin typeface="Arimo" pitchFamily="34" charset="0"/>
                <a:ea typeface="Arimo" pitchFamily="34" charset="-122"/>
                <a:cs typeface="Arimo" pitchFamily="34" charset="-120"/>
              </a:rPr>
              <a:t>African culture is a vast, diverse tapestry woven from numerous traditions, languages, and customs. It encompasses a rich heritage that influences daily life, from social structures and community practices to art and rituals. One critical aspect of African culture that has significant implications for societal progress is gender awareness. This essay explores the importance of traditional African cultural practices and how gender awareness plays a crucial role in fostering equality and development within African societies.</a:t>
            </a:r>
            <a:endParaRPr lang="en-US" sz="1926" dirty="0"/>
          </a:p>
        </p:txBody>
      </p:sp>
      <p:sp>
        <p:nvSpPr>
          <p:cNvPr id="7" name="Shape 3"/>
          <p:cNvSpPr/>
          <p:nvPr/>
        </p:nvSpPr>
        <p:spPr>
          <a:xfrm>
            <a:off x="856178" y="6952417"/>
            <a:ext cx="391358" cy="391358"/>
          </a:xfrm>
          <a:prstGeom prst="roundRect">
            <a:avLst>
              <a:gd name="adj" fmla="val 23362460"/>
            </a:avLst>
          </a:prstGeom>
          <a:noFill/>
          <a:ln w="7620">
            <a:solidFill>
              <a:srgbClr val="FFFFFF"/>
            </a:solidFill>
            <a:prstDash val="solid"/>
          </a:ln>
        </p:spPr>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1852" y="1371600"/>
            <a:ext cx="6254517" cy="4162097"/>
          </a:xfrm>
          <a:prstGeom prst="rect">
            <a:avLst/>
          </a:prstGeom>
        </p:spPr>
      </p:pic>
      <p:pic>
        <p:nvPicPr>
          <p:cNvPr id="4" name="Media1">
            <a:hlinkClick r:id="" action="ppaction://media"/>
            <a:extLst>
              <a:ext uri="{FF2B5EF4-FFF2-40B4-BE49-F238E27FC236}">
                <a16:creationId xmlns:a16="http://schemas.microsoft.com/office/drawing/2014/main" id="{AFC12219-E2BD-4E17-AF55-7262B3DCB27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223171" y="0"/>
            <a:ext cx="3407229" cy="25554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020"/>
    </mc:Choice>
    <mc:Fallback xmlns="">
      <p:transition spd="slow" advTm="440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6091238" y="1391960"/>
            <a:ext cx="5560695" cy="540068"/>
          </a:xfrm>
          <a:prstGeom prst="rect">
            <a:avLst/>
          </a:prstGeom>
          <a:noFill/>
          <a:ln/>
        </p:spPr>
        <p:txBody>
          <a:bodyPr wrap="non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Embracing Gender Equality</a:t>
            </a:r>
            <a:endParaRPr lang="en-US" sz="3402" dirty="0"/>
          </a:p>
        </p:txBody>
      </p:sp>
      <p:pic>
        <p:nvPicPr>
          <p:cNvPr id="6" name="Image 2" descr="preencoded.png"/>
          <p:cNvPicPr>
            <a:picLocks noChangeAspect="1"/>
          </p:cNvPicPr>
          <p:nvPr/>
        </p:nvPicPr>
        <p:blipFill>
          <a:blip r:embed="rId6"/>
          <a:stretch>
            <a:fillRect/>
          </a:stretch>
        </p:blipFill>
        <p:spPr>
          <a:xfrm>
            <a:off x="6091238" y="2191226"/>
            <a:ext cx="864037" cy="1548765"/>
          </a:xfrm>
          <a:prstGeom prst="rect">
            <a:avLst/>
          </a:prstGeom>
        </p:spPr>
      </p:pic>
      <p:sp>
        <p:nvSpPr>
          <p:cNvPr id="7" name="Text 2"/>
          <p:cNvSpPr/>
          <p:nvPr/>
        </p:nvSpPr>
        <p:spPr>
          <a:xfrm>
            <a:off x="7214473" y="2363986"/>
            <a:ext cx="2160270"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Recognition</a:t>
            </a:r>
            <a:endParaRPr lang="en-US" sz="1701" dirty="0"/>
          </a:p>
        </p:txBody>
      </p:sp>
      <p:sp>
        <p:nvSpPr>
          <p:cNvPr id="8" name="Text 3"/>
          <p:cNvSpPr/>
          <p:nvPr/>
        </p:nvSpPr>
        <p:spPr>
          <a:xfrm>
            <a:off x="7214473" y="2737485"/>
            <a:ext cx="6811089"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Acknowledging the valuable contributions of women in African societies is a crucial first step towards gender equality. This recognition helps challenge traditional biases and paves the way for greater representation and leadership opportunities.</a:t>
            </a:r>
            <a:endParaRPr lang="en-US" sz="1361" dirty="0"/>
          </a:p>
        </p:txBody>
      </p:sp>
      <p:pic>
        <p:nvPicPr>
          <p:cNvPr id="9" name="Image 3" descr="preencoded.png"/>
          <p:cNvPicPr>
            <a:picLocks noChangeAspect="1"/>
          </p:cNvPicPr>
          <p:nvPr/>
        </p:nvPicPr>
        <p:blipFill>
          <a:blip r:embed="rId7"/>
          <a:stretch>
            <a:fillRect/>
          </a:stretch>
        </p:blipFill>
        <p:spPr>
          <a:xfrm>
            <a:off x="6091238" y="3739991"/>
            <a:ext cx="864037" cy="1548765"/>
          </a:xfrm>
          <a:prstGeom prst="rect">
            <a:avLst/>
          </a:prstGeom>
        </p:spPr>
      </p:pic>
      <p:sp>
        <p:nvSpPr>
          <p:cNvPr id="10" name="Text 4"/>
          <p:cNvSpPr/>
          <p:nvPr/>
        </p:nvSpPr>
        <p:spPr>
          <a:xfrm>
            <a:off x="7214473" y="3912751"/>
            <a:ext cx="2160270"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Inclusive Policies</a:t>
            </a:r>
            <a:endParaRPr lang="en-US" sz="1701" dirty="0"/>
          </a:p>
        </p:txBody>
      </p:sp>
      <p:sp>
        <p:nvSpPr>
          <p:cNvPr id="11" name="Text 5"/>
          <p:cNvSpPr/>
          <p:nvPr/>
        </p:nvSpPr>
        <p:spPr>
          <a:xfrm>
            <a:off x="7214473" y="4286250"/>
            <a:ext cx="6811089"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Implementing policies that actively promote gender equality in areas such as education, healthcare, and employment can create more equitable opportunities for both men and women, empowering individuals to reach their full potential.</a:t>
            </a:r>
            <a:endParaRPr lang="en-US" sz="1361" dirty="0"/>
          </a:p>
        </p:txBody>
      </p:sp>
      <p:pic>
        <p:nvPicPr>
          <p:cNvPr id="12" name="Image 4" descr="preencoded.png"/>
          <p:cNvPicPr>
            <a:picLocks noChangeAspect="1"/>
          </p:cNvPicPr>
          <p:nvPr/>
        </p:nvPicPr>
        <p:blipFill>
          <a:blip r:embed="rId8"/>
          <a:stretch>
            <a:fillRect/>
          </a:stretch>
        </p:blipFill>
        <p:spPr>
          <a:xfrm>
            <a:off x="6091238" y="5288756"/>
            <a:ext cx="864037" cy="1548765"/>
          </a:xfrm>
          <a:prstGeom prst="rect">
            <a:avLst/>
          </a:prstGeom>
        </p:spPr>
      </p:pic>
      <p:sp>
        <p:nvSpPr>
          <p:cNvPr id="13" name="Text 6"/>
          <p:cNvSpPr/>
          <p:nvPr/>
        </p:nvSpPr>
        <p:spPr>
          <a:xfrm>
            <a:off x="7214473" y="5461516"/>
            <a:ext cx="2490311"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Community Engagement</a:t>
            </a:r>
            <a:endParaRPr lang="en-US" sz="1701" dirty="0"/>
          </a:p>
        </p:txBody>
      </p:sp>
      <p:sp>
        <p:nvSpPr>
          <p:cNvPr id="14" name="Text 7"/>
          <p:cNvSpPr/>
          <p:nvPr/>
        </p:nvSpPr>
        <p:spPr>
          <a:xfrm>
            <a:off x="7214473" y="5835015"/>
            <a:ext cx="6811089"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Engaging communities in dialogues about gender roles and advocating for change at the grassroots level can help shift cultural norms and attitudes over time. This bottom-up approach encourages local ownership and ensures that progress is sustainable.</a:t>
            </a:r>
            <a:endParaRPr lang="en-US" sz="1361"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434" y="725214"/>
            <a:ext cx="4918842" cy="5006217"/>
          </a:xfrm>
          <a:prstGeom prst="rect">
            <a:avLst/>
          </a:prstGeom>
        </p:spPr>
      </p:pic>
      <p:pic>
        <p:nvPicPr>
          <p:cNvPr id="4" name="R10">
            <a:hlinkClick r:id="" action="ppaction://media"/>
            <a:extLst>
              <a:ext uri="{FF2B5EF4-FFF2-40B4-BE49-F238E27FC236}">
                <a16:creationId xmlns:a16="http://schemas.microsoft.com/office/drawing/2014/main" id="{0041A0DE-A8EA-4A33-8F9F-F2E8B8B98A9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1353800" y="-56078"/>
            <a:ext cx="3276600" cy="2457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999"/>
    </mc:Choice>
    <mc:Fallback xmlns="">
      <p:transition spd="slow" advTm="559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6162080" y="1150025"/>
            <a:ext cx="7792641" cy="1206579"/>
          </a:xfrm>
          <a:prstGeom prst="rect">
            <a:avLst/>
          </a:prstGeom>
          <a:noFill/>
          <a:ln/>
        </p:spPr>
        <p:txBody>
          <a:bodyPr wrap="square" rtlCol="0" anchor="t"/>
          <a:lstStyle/>
          <a:p>
            <a:pPr marL="0" indent="0">
              <a:lnSpc>
                <a:spcPts val="4751"/>
              </a:lnSpc>
              <a:buNone/>
            </a:pPr>
            <a:r>
              <a:rPr lang="en-US" sz="3801" b="1" dirty="0">
                <a:solidFill>
                  <a:srgbClr val="231971"/>
                </a:solidFill>
                <a:latin typeface="Outfit" pitchFamily="34" charset="0"/>
                <a:ea typeface="Outfit" pitchFamily="34" charset="-122"/>
                <a:cs typeface="Outfit" pitchFamily="34" charset="-120"/>
              </a:rPr>
              <a:t>Celebrating the Diversity of African Cultures</a:t>
            </a:r>
            <a:endParaRPr lang="en-US" sz="3801" dirty="0"/>
          </a:p>
        </p:txBody>
      </p:sp>
      <p:sp>
        <p:nvSpPr>
          <p:cNvPr id="6" name="Shape 2"/>
          <p:cNvSpPr/>
          <p:nvPr/>
        </p:nvSpPr>
        <p:spPr>
          <a:xfrm>
            <a:off x="6162080" y="2646164"/>
            <a:ext cx="7792641" cy="2671405"/>
          </a:xfrm>
          <a:prstGeom prst="roundRect">
            <a:avLst>
              <a:gd name="adj" fmla="val 3036"/>
            </a:avLst>
          </a:prstGeom>
          <a:noFill/>
          <a:ln w="7620">
            <a:solidFill>
              <a:srgbClr val="000000">
                <a:alpha val="8000"/>
              </a:srgbClr>
            </a:solidFill>
            <a:prstDash val="solid"/>
          </a:ln>
        </p:spPr>
      </p:sp>
      <p:sp>
        <p:nvSpPr>
          <p:cNvPr id="7" name="Shape 3"/>
          <p:cNvSpPr/>
          <p:nvPr/>
        </p:nvSpPr>
        <p:spPr>
          <a:xfrm>
            <a:off x="6169700" y="2653784"/>
            <a:ext cx="7776567" cy="864632"/>
          </a:xfrm>
          <a:prstGeom prst="rect">
            <a:avLst/>
          </a:prstGeom>
          <a:solidFill>
            <a:srgbClr val="FFFFFF">
              <a:alpha val="4000"/>
            </a:srgbClr>
          </a:solidFill>
          <a:ln/>
        </p:spPr>
      </p:sp>
      <p:sp>
        <p:nvSpPr>
          <p:cNvPr id="8" name="Text 4"/>
          <p:cNvSpPr/>
          <p:nvPr/>
        </p:nvSpPr>
        <p:spPr>
          <a:xfrm>
            <a:off x="6363653" y="2777133"/>
            <a:ext cx="2202061" cy="308967"/>
          </a:xfrm>
          <a:prstGeom prst="rect">
            <a:avLst/>
          </a:prstGeom>
          <a:noFill/>
          <a:ln/>
        </p:spPr>
        <p:txBody>
          <a:bodyPr wrap="none" rtlCol="0" anchor="t"/>
          <a:lstStyle/>
          <a:p>
            <a:pPr marL="0" indent="0">
              <a:lnSpc>
                <a:spcPts val="2432"/>
              </a:lnSpc>
              <a:buNone/>
            </a:pPr>
            <a:r>
              <a:rPr lang="en-US" sz="1520" dirty="0">
                <a:solidFill>
                  <a:srgbClr val="2A2742"/>
                </a:solidFill>
                <a:latin typeface="Arimo" pitchFamily="34" charset="0"/>
                <a:ea typeface="Arimo" pitchFamily="34" charset="-122"/>
                <a:cs typeface="Arimo" pitchFamily="34" charset="-120"/>
              </a:rPr>
              <a:t>Traditional Practices</a:t>
            </a:r>
            <a:endParaRPr lang="en-US" sz="1520" dirty="0"/>
          </a:p>
        </p:txBody>
      </p:sp>
      <p:sp>
        <p:nvSpPr>
          <p:cNvPr id="9" name="Text 5"/>
          <p:cNvSpPr/>
          <p:nvPr/>
        </p:nvSpPr>
        <p:spPr>
          <a:xfrm>
            <a:off x="8959334" y="2777133"/>
            <a:ext cx="2198251" cy="308967"/>
          </a:xfrm>
          <a:prstGeom prst="rect">
            <a:avLst/>
          </a:prstGeom>
          <a:noFill/>
          <a:ln/>
        </p:spPr>
        <p:txBody>
          <a:bodyPr wrap="none" rtlCol="0" anchor="t"/>
          <a:lstStyle/>
          <a:p>
            <a:pPr marL="0" indent="0">
              <a:lnSpc>
                <a:spcPts val="2432"/>
              </a:lnSpc>
              <a:buNone/>
            </a:pPr>
            <a:r>
              <a:rPr lang="en-US" sz="1520" dirty="0">
                <a:solidFill>
                  <a:srgbClr val="2A2742"/>
                </a:solidFill>
                <a:latin typeface="Arimo" pitchFamily="34" charset="0"/>
                <a:ea typeface="Arimo" pitchFamily="34" charset="-122"/>
                <a:cs typeface="Arimo" pitchFamily="34" charset="-120"/>
              </a:rPr>
              <a:t>Diverse Art Forms</a:t>
            </a:r>
            <a:endParaRPr lang="en-US" sz="1520" dirty="0"/>
          </a:p>
        </p:txBody>
      </p:sp>
      <p:sp>
        <p:nvSpPr>
          <p:cNvPr id="10" name="Text 6"/>
          <p:cNvSpPr/>
          <p:nvPr/>
        </p:nvSpPr>
        <p:spPr>
          <a:xfrm>
            <a:off x="11551206" y="2777133"/>
            <a:ext cx="2202061" cy="617934"/>
          </a:xfrm>
          <a:prstGeom prst="rect">
            <a:avLst/>
          </a:prstGeom>
          <a:noFill/>
          <a:ln/>
        </p:spPr>
        <p:txBody>
          <a:bodyPr wrap="square" rtlCol="0" anchor="t"/>
          <a:lstStyle/>
          <a:p>
            <a:pPr marL="0" indent="0">
              <a:lnSpc>
                <a:spcPts val="2432"/>
              </a:lnSpc>
              <a:buNone/>
            </a:pPr>
            <a:r>
              <a:rPr lang="en-US" sz="1520" dirty="0">
                <a:solidFill>
                  <a:srgbClr val="2A2742"/>
                </a:solidFill>
                <a:latin typeface="Arimo" pitchFamily="34" charset="0"/>
                <a:ea typeface="Arimo" pitchFamily="34" charset="-122"/>
                <a:cs typeface="Arimo" pitchFamily="34" charset="-120"/>
              </a:rPr>
              <a:t>Inclusive Societal Structures</a:t>
            </a:r>
            <a:endParaRPr lang="en-US" sz="1520" dirty="0"/>
          </a:p>
        </p:txBody>
      </p:sp>
      <p:sp>
        <p:nvSpPr>
          <p:cNvPr id="11" name="Shape 7"/>
          <p:cNvSpPr/>
          <p:nvPr/>
        </p:nvSpPr>
        <p:spPr>
          <a:xfrm>
            <a:off x="6169700" y="3518416"/>
            <a:ext cx="7776567" cy="1791533"/>
          </a:xfrm>
          <a:prstGeom prst="rect">
            <a:avLst/>
          </a:prstGeom>
          <a:solidFill>
            <a:srgbClr val="000000">
              <a:alpha val="4000"/>
            </a:srgbClr>
          </a:solidFill>
          <a:ln/>
        </p:spPr>
      </p:sp>
      <p:sp>
        <p:nvSpPr>
          <p:cNvPr id="12" name="Text 8"/>
          <p:cNvSpPr/>
          <p:nvPr/>
        </p:nvSpPr>
        <p:spPr>
          <a:xfrm>
            <a:off x="6363653" y="3641765"/>
            <a:ext cx="2202061" cy="1235869"/>
          </a:xfrm>
          <a:prstGeom prst="rect">
            <a:avLst/>
          </a:prstGeom>
          <a:noFill/>
          <a:ln/>
        </p:spPr>
        <p:txBody>
          <a:bodyPr wrap="square" rtlCol="0" anchor="t"/>
          <a:lstStyle/>
          <a:p>
            <a:pPr marL="0" indent="0">
              <a:lnSpc>
                <a:spcPts val="2432"/>
              </a:lnSpc>
              <a:buNone/>
            </a:pPr>
            <a:r>
              <a:rPr lang="en-US" sz="1520" dirty="0">
                <a:solidFill>
                  <a:srgbClr val="2A2742"/>
                </a:solidFill>
                <a:latin typeface="Arimo" pitchFamily="34" charset="0"/>
                <a:ea typeface="Arimo" pitchFamily="34" charset="-122"/>
                <a:cs typeface="Arimo" pitchFamily="34" charset="-120"/>
              </a:rPr>
              <a:t>Rituals, ceremonies, and customs that preserve cultural heritage and reinforce social values.</a:t>
            </a:r>
            <a:endParaRPr lang="en-US" sz="1520" dirty="0"/>
          </a:p>
        </p:txBody>
      </p:sp>
      <p:sp>
        <p:nvSpPr>
          <p:cNvPr id="13" name="Text 9"/>
          <p:cNvSpPr/>
          <p:nvPr/>
        </p:nvSpPr>
        <p:spPr>
          <a:xfrm>
            <a:off x="8959334" y="3641765"/>
            <a:ext cx="2198251" cy="1544836"/>
          </a:xfrm>
          <a:prstGeom prst="rect">
            <a:avLst/>
          </a:prstGeom>
          <a:noFill/>
          <a:ln/>
        </p:spPr>
        <p:txBody>
          <a:bodyPr wrap="square" rtlCol="0" anchor="t"/>
          <a:lstStyle/>
          <a:p>
            <a:pPr marL="0" indent="0">
              <a:lnSpc>
                <a:spcPts val="2432"/>
              </a:lnSpc>
              <a:buNone/>
            </a:pPr>
            <a:r>
              <a:rPr lang="en-US" sz="1520" dirty="0">
                <a:solidFill>
                  <a:srgbClr val="2A2742"/>
                </a:solidFill>
                <a:latin typeface="Arimo" pitchFamily="34" charset="0"/>
                <a:ea typeface="Arimo" pitchFamily="34" charset="-122"/>
                <a:cs typeface="Arimo" pitchFamily="34" charset="-120"/>
              </a:rPr>
              <a:t>Varied expressions of identity, history, and community through mediums like sculpture, textiles, and music.</a:t>
            </a:r>
            <a:endParaRPr lang="en-US" sz="1520" dirty="0"/>
          </a:p>
        </p:txBody>
      </p:sp>
      <p:sp>
        <p:nvSpPr>
          <p:cNvPr id="14" name="Text 10"/>
          <p:cNvSpPr/>
          <p:nvPr/>
        </p:nvSpPr>
        <p:spPr>
          <a:xfrm>
            <a:off x="11551206" y="3641765"/>
            <a:ext cx="2202061" cy="1544836"/>
          </a:xfrm>
          <a:prstGeom prst="rect">
            <a:avLst/>
          </a:prstGeom>
          <a:noFill/>
          <a:ln/>
        </p:spPr>
        <p:txBody>
          <a:bodyPr wrap="square" rtlCol="0" anchor="t"/>
          <a:lstStyle/>
          <a:p>
            <a:pPr marL="0" indent="0">
              <a:lnSpc>
                <a:spcPts val="2432"/>
              </a:lnSpc>
              <a:buNone/>
            </a:pPr>
            <a:r>
              <a:rPr lang="en-US" sz="1520" dirty="0">
                <a:solidFill>
                  <a:srgbClr val="2A2742"/>
                </a:solidFill>
                <a:latin typeface="Arimo" pitchFamily="34" charset="0"/>
                <a:ea typeface="Arimo" pitchFamily="34" charset="-122"/>
                <a:cs typeface="Arimo" pitchFamily="34" charset="-120"/>
              </a:rPr>
              <a:t>Strong family and community ties, with roles and responsibilities influenced by cultural norms.</a:t>
            </a:r>
            <a:endParaRPr lang="en-US" sz="1520" dirty="0"/>
          </a:p>
        </p:txBody>
      </p:sp>
      <p:sp>
        <p:nvSpPr>
          <p:cNvPr id="15" name="Text 11"/>
          <p:cNvSpPr/>
          <p:nvPr/>
        </p:nvSpPr>
        <p:spPr>
          <a:xfrm>
            <a:off x="6162080" y="5534739"/>
            <a:ext cx="7792641" cy="1544836"/>
          </a:xfrm>
          <a:prstGeom prst="rect">
            <a:avLst/>
          </a:prstGeom>
          <a:noFill/>
          <a:ln/>
        </p:spPr>
        <p:txBody>
          <a:bodyPr wrap="square" rtlCol="0" anchor="t"/>
          <a:lstStyle/>
          <a:p>
            <a:pPr marL="0" indent="0">
              <a:lnSpc>
                <a:spcPts val="2432"/>
              </a:lnSpc>
              <a:buNone/>
            </a:pPr>
            <a:r>
              <a:rPr lang="en-US" sz="1520" dirty="0">
                <a:solidFill>
                  <a:srgbClr val="2A2742"/>
                </a:solidFill>
                <a:latin typeface="Arimo" pitchFamily="34" charset="0"/>
                <a:ea typeface="Arimo" pitchFamily="34" charset="-122"/>
                <a:cs typeface="Arimo" pitchFamily="34" charset="-120"/>
              </a:rPr>
              <a:t>African culture is a rich tapestry that encompasses a wide range of traditions, art, and social structures. By embracing the diversity of these cultural elements and promoting gender awareness, African societies can foster greater equality, empowerment, and sustainable development, ultimately strengthening the resilience and vibrancy of their communities.</a:t>
            </a:r>
            <a:endParaRPr lang="en-US" sz="1520"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559" y="1575792"/>
            <a:ext cx="5060731" cy="5108787"/>
          </a:xfrm>
          <a:prstGeom prst="rect">
            <a:avLst/>
          </a:prstGeom>
        </p:spPr>
      </p:pic>
      <p:pic>
        <p:nvPicPr>
          <p:cNvPr id="16" name="R11">
            <a:hlinkClick r:id="" action="ppaction://media"/>
            <a:extLst>
              <a:ext uri="{FF2B5EF4-FFF2-40B4-BE49-F238E27FC236}">
                <a16:creationId xmlns:a16="http://schemas.microsoft.com/office/drawing/2014/main" id="{753AC425-C2D2-4069-8399-A0F71F08FE3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549361" y="48398"/>
            <a:ext cx="3048000" cy="228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266"/>
    </mc:Choice>
    <mc:Fallback xmlns="">
      <p:transition spd="slow" advTm="622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8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856179" y="867251"/>
            <a:ext cx="7201972" cy="1089423"/>
          </a:xfrm>
          <a:prstGeom prst="rect">
            <a:avLst/>
          </a:prstGeom>
          <a:noFill/>
          <a:ln/>
        </p:spPr>
        <p:txBody>
          <a:bodyPr wrap="square" rtlCol="0" anchor="t"/>
          <a:lstStyle/>
          <a:p>
            <a:pPr marL="0" indent="0">
              <a:lnSpc>
                <a:spcPts val="6019"/>
              </a:lnSpc>
              <a:buNone/>
            </a:pPr>
            <a:r>
              <a:rPr lang="en-US" sz="4815" b="1" dirty="0" err="1">
                <a:solidFill>
                  <a:srgbClr val="231971"/>
                </a:solidFill>
                <a:latin typeface="Outfit" pitchFamily="34" charset="0"/>
                <a:ea typeface="Outfit" pitchFamily="34" charset="-122"/>
                <a:cs typeface="Outfit" pitchFamily="34" charset="-120"/>
              </a:rPr>
              <a:t>Abstarct</a:t>
            </a:r>
            <a:r>
              <a:rPr lang="en-US" sz="4815" b="1" dirty="0">
                <a:solidFill>
                  <a:srgbClr val="231971"/>
                </a:solidFill>
                <a:latin typeface="Outfit" pitchFamily="34" charset="0"/>
                <a:ea typeface="Outfit" pitchFamily="34" charset="-122"/>
                <a:cs typeface="Outfit" pitchFamily="34" charset="-120"/>
              </a:rPr>
              <a:t> English</a:t>
            </a:r>
            <a:endParaRPr lang="en-US" sz="2000" dirty="0"/>
          </a:p>
        </p:txBody>
      </p:sp>
      <p:sp>
        <p:nvSpPr>
          <p:cNvPr id="6" name="Text 2"/>
          <p:cNvSpPr/>
          <p:nvPr/>
        </p:nvSpPr>
        <p:spPr>
          <a:xfrm>
            <a:off x="856178" y="3527227"/>
            <a:ext cx="7431643" cy="3131820"/>
          </a:xfrm>
          <a:prstGeom prst="rect">
            <a:avLst/>
          </a:prstGeom>
          <a:noFill/>
          <a:ln/>
        </p:spPr>
        <p:txBody>
          <a:bodyPr wrap="square" rtlCol="0" anchor="t"/>
          <a:lstStyle/>
          <a:p>
            <a:pPr marL="0" indent="0">
              <a:lnSpc>
                <a:spcPts val="3082"/>
              </a:lnSpc>
              <a:buNone/>
            </a:pPr>
            <a:r>
              <a:rPr lang="en-US" sz="1926" dirty="0">
                <a:solidFill>
                  <a:srgbClr val="2A2742"/>
                </a:solidFill>
                <a:latin typeface="Arimo" pitchFamily="34" charset="0"/>
                <a:ea typeface="Arimo" pitchFamily="34" charset="-122"/>
              </a:rPr>
              <a:t>This essay explores the richness of African culture and highlights the importance of gender awareness within African societies. African culture is a complex mosaic of traditions that reflect the continents diverse heritage. Traditional aspects such as art , music and social structure play an important part in community life. The essay discusses how traditional gender roles have historically influenced societal dynamics and emphasizes the critical need for gender awareness to promote </a:t>
            </a:r>
            <a:r>
              <a:rPr lang="en-US" sz="1926" dirty="0" err="1">
                <a:solidFill>
                  <a:srgbClr val="2A2742"/>
                </a:solidFill>
                <a:latin typeface="Arimo" pitchFamily="34" charset="0"/>
                <a:ea typeface="Arimo" pitchFamily="34" charset="-122"/>
              </a:rPr>
              <a:t>equilitiy</a:t>
            </a:r>
            <a:r>
              <a:rPr lang="en-US" sz="1926" dirty="0">
                <a:solidFill>
                  <a:srgbClr val="2A2742"/>
                </a:solidFill>
                <a:latin typeface="Arimo" pitchFamily="34" charset="0"/>
                <a:ea typeface="Arimo" pitchFamily="34" charset="-122"/>
              </a:rPr>
              <a:t> and empower women</a:t>
            </a:r>
            <a:endParaRPr lang="en-US" sz="1926" dirty="0"/>
          </a:p>
        </p:txBody>
      </p:sp>
      <p:sp>
        <p:nvSpPr>
          <p:cNvPr id="7" name="Shape 3"/>
          <p:cNvSpPr/>
          <p:nvPr/>
        </p:nvSpPr>
        <p:spPr>
          <a:xfrm>
            <a:off x="856178" y="6952417"/>
            <a:ext cx="391358" cy="391358"/>
          </a:xfrm>
          <a:prstGeom prst="roundRect">
            <a:avLst>
              <a:gd name="adj" fmla="val 23362460"/>
            </a:avLst>
          </a:prstGeom>
          <a:noFill/>
          <a:ln w="7620">
            <a:solidFill>
              <a:srgbClr val="FFFFFF"/>
            </a:solidFill>
            <a:prstDash val="solid"/>
          </a:ln>
        </p:spPr>
      </p:sp>
      <p:pic>
        <p:nvPicPr>
          <p:cNvPr id="8" name="R2">
            <a:hlinkClick r:id="" action="ppaction://media"/>
            <a:extLst>
              <a:ext uri="{FF2B5EF4-FFF2-40B4-BE49-F238E27FC236}">
                <a16:creationId xmlns:a16="http://schemas.microsoft.com/office/drawing/2014/main" id="{FA30041C-01ED-4748-90DD-2C8486FE72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255828" y="49241"/>
            <a:ext cx="3374571" cy="2530928"/>
          </a:xfrm>
          <a:prstGeom prst="rect">
            <a:avLst/>
          </a:prstGeom>
        </p:spPr>
      </p:pic>
    </p:spTree>
    <p:extLst>
      <p:ext uri="{BB962C8B-B14F-4D97-AF65-F5344CB8AC3E}">
        <p14:creationId xmlns:p14="http://schemas.microsoft.com/office/powerpoint/2010/main" val="746537444"/>
      </p:ext>
    </p:extLst>
  </p:cSld>
  <p:clrMapOvr>
    <a:masterClrMapping/>
  </p:clrMapOvr>
  <mc:AlternateContent xmlns:mc="http://schemas.openxmlformats.org/markup-compatibility/2006" xmlns:p14="http://schemas.microsoft.com/office/powerpoint/2010/main">
    <mc:Choice Requires="p14">
      <p:transition spd="slow" p14:dur="2000" advTm="43199"/>
    </mc:Choice>
    <mc:Fallback xmlns="">
      <p:transition spd="slow" advTm="43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856179" y="867251"/>
            <a:ext cx="6916222" cy="1498759"/>
          </a:xfrm>
          <a:prstGeom prst="rect">
            <a:avLst/>
          </a:prstGeom>
          <a:noFill/>
          <a:ln/>
        </p:spPr>
        <p:txBody>
          <a:bodyPr wrap="square" rtlCol="0" anchor="t"/>
          <a:lstStyle/>
          <a:p>
            <a:pPr marL="0" indent="0">
              <a:lnSpc>
                <a:spcPts val="6019"/>
              </a:lnSpc>
              <a:buNone/>
            </a:pPr>
            <a:r>
              <a:rPr lang="en-US" sz="4815" b="1" dirty="0" err="1">
                <a:solidFill>
                  <a:srgbClr val="231971"/>
                </a:solidFill>
                <a:latin typeface="Outfit" pitchFamily="34" charset="0"/>
                <a:ea typeface="Outfit" pitchFamily="34" charset="-122"/>
              </a:rPr>
              <a:t>Muhtasari</a:t>
            </a:r>
            <a:r>
              <a:rPr lang="en-US" sz="4815" b="1" dirty="0">
                <a:solidFill>
                  <a:srgbClr val="231971"/>
                </a:solidFill>
                <a:latin typeface="Outfit" pitchFamily="34" charset="0"/>
                <a:ea typeface="Outfit" pitchFamily="34" charset="-122"/>
              </a:rPr>
              <a:t> Kiswahili</a:t>
            </a:r>
            <a:endParaRPr lang="en-US" sz="2000" dirty="0"/>
          </a:p>
        </p:txBody>
      </p:sp>
      <p:sp>
        <p:nvSpPr>
          <p:cNvPr id="6" name="Text 2"/>
          <p:cNvSpPr/>
          <p:nvPr/>
        </p:nvSpPr>
        <p:spPr>
          <a:xfrm>
            <a:off x="856178" y="3527227"/>
            <a:ext cx="7431643" cy="3131820"/>
          </a:xfrm>
          <a:prstGeom prst="rect">
            <a:avLst/>
          </a:prstGeom>
          <a:noFill/>
          <a:ln/>
        </p:spPr>
        <p:txBody>
          <a:bodyPr wrap="square" rtlCol="0" anchor="t"/>
          <a:lstStyle/>
          <a:p>
            <a:pPr marL="0" indent="0">
              <a:lnSpc>
                <a:spcPts val="3082"/>
              </a:lnSpc>
              <a:buNone/>
            </a:pPr>
            <a:r>
              <a:rPr lang="en-US" sz="1926" dirty="0" err="1"/>
              <a:t>Insha</a:t>
            </a:r>
            <a:r>
              <a:rPr lang="en-US" sz="1926" dirty="0"/>
              <a:t> </a:t>
            </a:r>
            <a:r>
              <a:rPr lang="en-US" sz="1926" dirty="0" err="1"/>
              <a:t>hii</a:t>
            </a:r>
            <a:r>
              <a:rPr lang="en-US" sz="1926" dirty="0"/>
              <a:t> </a:t>
            </a:r>
            <a:r>
              <a:rPr lang="en-US" sz="1926" dirty="0" err="1"/>
              <a:t>inachunguza</a:t>
            </a:r>
            <a:r>
              <a:rPr lang="en-US" sz="1926" dirty="0"/>
              <a:t> </a:t>
            </a:r>
            <a:r>
              <a:rPr lang="en-US" sz="1926" dirty="0" err="1"/>
              <a:t>utajiri</a:t>
            </a:r>
            <a:r>
              <a:rPr lang="en-US" sz="1926" dirty="0"/>
              <a:t> </a:t>
            </a:r>
            <a:r>
              <a:rPr lang="en-US" sz="1926" dirty="0" err="1"/>
              <a:t>wa</a:t>
            </a:r>
            <a:r>
              <a:rPr lang="en-US" sz="1926" dirty="0"/>
              <a:t> </a:t>
            </a:r>
            <a:r>
              <a:rPr lang="en-US" sz="1926" dirty="0" err="1"/>
              <a:t>utamaduni</a:t>
            </a:r>
            <a:r>
              <a:rPr lang="en-US" sz="1926" dirty="0"/>
              <a:t> za </a:t>
            </a:r>
            <a:r>
              <a:rPr lang="en-US" sz="1926" dirty="0" err="1"/>
              <a:t>Kiafrika</a:t>
            </a:r>
            <a:r>
              <a:rPr lang="en-US" sz="1926" dirty="0"/>
              <a:t> </a:t>
            </a:r>
            <a:r>
              <a:rPr lang="en-US" sz="1926" dirty="0" err="1"/>
              <a:t>na</a:t>
            </a:r>
            <a:r>
              <a:rPr lang="en-US" sz="1926" dirty="0"/>
              <a:t> </a:t>
            </a:r>
            <a:r>
              <a:rPr lang="en-US" sz="1926" dirty="0" err="1"/>
              <a:t>kuangazia</a:t>
            </a:r>
            <a:r>
              <a:rPr lang="en-US" sz="1926" dirty="0"/>
              <a:t> </a:t>
            </a:r>
            <a:r>
              <a:rPr lang="en-US" sz="1926" dirty="0" err="1"/>
              <a:t>umuhimu</a:t>
            </a:r>
            <a:r>
              <a:rPr lang="en-US" sz="1926" dirty="0"/>
              <a:t> </a:t>
            </a:r>
            <a:r>
              <a:rPr lang="en-US" sz="1926" dirty="0" err="1"/>
              <a:t>wa</a:t>
            </a:r>
            <a:r>
              <a:rPr lang="en-US" sz="1926" dirty="0"/>
              <a:t> </a:t>
            </a:r>
            <a:r>
              <a:rPr lang="en-US" sz="1926" dirty="0" err="1"/>
              <a:t>uelewa</a:t>
            </a:r>
            <a:r>
              <a:rPr lang="en-US" sz="1926" dirty="0"/>
              <a:t> </a:t>
            </a:r>
            <a:r>
              <a:rPr lang="en-US" sz="1926" dirty="0" err="1"/>
              <a:t>wa</a:t>
            </a:r>
            <a:r>
              <a:rPr lang="en-US" sz="1926" dirty="0"/>
              <a:t> </a:t>
            </a:r>
            <a:r>
              <a:rPr lang="en-US" sz="1926" dirty="0" err="1"/>
              <a:t>jinsia</a:t>
            </a:r>
            <a:r>
              <a:rPr lang="en-US" sz="1926" dirty="0"/>
              <a:t> </a:t>
            </a:r>
            <a:r>
              <a:rPr lang="en-US" sz="1926" dirty="0" err="1"/>
              <a:t>katika</a:t>
            </a:r>
            <a:r>
              <a:rPr lang="en-US" sz="1926" dirty="0"/>
              <a:t> </a:t>
            </a:r>
            <a:r>
              <a:rPr lang="en-US" sz="1926" dirty="0" err="1"/>
              <a:t>jamii</a:t>
            </a:r>
            <a:r>
              <a:rPr lang="en-US" sz="1926" dirty="0"/>
              <a:t> za </a:t>
            </a:r>
            <a:r>
              <a:rPr lang="en-US" sz="1926" dirty="0" err="1"/>
              <a:t>Afrika.Utamaduni</a:t>
            </a:r>
            <a:r>
              <a:rPr lang="en-US" sz="1926" dirty="0"/>
              <a:t> </a:t>
            </a:r>
            <a:r>
              <a:rPr lang="en-US" sz="1926" dirty="0" err="1"/>
              <a:t>wa</a:t>
            </a:r>
            <a:r>
              <a:rPr lang="en-US" sz="1926" dirty="0"/>
              <a:t> </a:t>
            </a:r>
            <a:r>
              <a:rPr lang="en-US" sz="1926" dirty="0" err="1"/>
              <a:t>Kiafrika</a:t>
            </a:r>
            <a:r>
              <a:rPr lang="en-US" sz="1926" dirty="0"/>
              <a:t> </a:t>
            </a:r>
            <a:r>
              <a:rPr lang="en-US" sz="1926" dirty="0" err="1"/>
              <a:t>ni</a:t>
            </a:r>
            <a:r>
              <a:rPr lang="en-US" sz="1926" dirty="0"/>
              <a:t> </a:t>
            </a:r>
            <a:r>
              <a:rPr lang="en-US" sz="1926" dirty="0" err="1"/>
              <a:t>mchanganyiko</a:t>
            </a:r>
            <a:r>
              <a:rPr lang="en-US" sz="1926" dirty="0"/>
              <a:t> </a:t>
            </a:r>
            <a:r>
              <a:rPr lang="en-US" sz="1926" dirty="0" err="1"/>
              <a:t>wa</a:t>
            </a:r>
            <a:r>
              <a:rPr lang="en-US" sz="1926" dirty="0"/>
              <a:t> </a:t>
            </a:r>
            <a:r>
              <a:rPr lang="en-US" sz="1926" dirty="0" err="1"/>
              <a:t>mila,Sanaa,na</a:t>
            </a:r>
            <a:r>
              <a:rPr lang="en-US" sz="1926" dirty="0"/>
              <a:t> </a:t>
            </a:r>
            <a:r>
              <a:rPr lang="en-US" sz="1926" dirty="0" err="1"/>
              <a:t>kanuni</a:t>
            </a:r>
            <a:r>
              <a:rPr lang="en-US" sz="1926" dirty="0"/>
              <a:t> za </a:t>
            </a:r>
            <a:r>
              <a:rPr lang="en-US" sz="1926" dirty="0" err="1"/>
              <a:t>kijamii</a:t>
            </a:r>
            <a:r>
              <a:rPr lang="en-US" sz="1926" dirty="0"/>
              <a:t> </a:t>
            </a:r>
            <a:r>
              <a:rPr lang="en-US" sz="1926" dirty="0" err="1"/>
              <a:t>ambazo</a:t>
            </a:r>
            <a:r>
              <a:rPr lang="en-US" sz="1926" dirty="0"/>
              <a:t> </a:t>
            </a:r>
            <a:r>
              <a:rPr lang="en-US" sz="1926" dirty="0" err="1"/>
              <a:t>zinakisi</a:t>
            </a:r>
            <a:r>
              <a:rPr lang="en-US" sz="1926" dirty="0"/>
              <a:t> </a:t>
            </a:r>
            <a:r>
              <a:rPr lang="en-US" sz="1926" dirty="0" err="1"/>
              <a:t>urithi</a:t>
            </a:r>
            <a:r>
              <a:rPr lang="en-US" sz="1926" dirty="0"/>
              <a:t> </a:t>
            </a:r>
            <a:r>
              <a:rPr lang="en-US" sz="1926" dirty="0" err="1"/>
              <a:t>wa</a:t>
            </a:r>
            <a:r>
              <a:rPr lang="en-US" sz="1926" dirty="0"/>
              <a:t> bara </a:t>
            </a:r>
            <a:r>
              <a:rPr lang="en-US" sz="1926" dirty="0" err="1"/>
              <a:t>hilo.Tamaduni</a:t>
            </a:r>
            <a:r>
              <a:rPr lang="en-US" sz="1926" dirty="0"/>
              <a:t> za </a:t>
            </a:r>
            <a:r>
              <a:rPr lang="en-US" sz="1926" dirty="0" err="1"/>
              <a:t>jadi,Sanaa,muziki,na</a:t>
            </a:r>
            <a:r>
              <a:rPr lang="en-US" sz="1926" dirty="0"/>
              <a:t> </a:t>
            </a:r>
            <a:r>
              <a:rPr lang="en-US" sz="1926" dirty="0" err="1"/>
              <a:t>miundo</a:t>
            </a:r>
            <a:r>
              <a:rPr lang="en-US" sz="1926" dirty="0"/>
              <a:t> </a:t>
            </a:r>
            <a:r>
              <a:rPr lang="en-US" sz="1926" dirty="0" err="1"/>
              <a:t>ya</a:t>
            </a:r>
            <a:r>
              <a:rPr lang="en-US" sz="1926" dirty="0"/>
              <a:t> </a:t>
            </a:r>
            <a:r>
              <a:rPr lang="en-US" sz="1926" dirty="0" err="1"/>
              <a:t>kijamii</a:t>
            </a:r>
            <a:r>
              <a:rPr lang="en-US" sz="1926" dirty="0"/>
              <a:t> zina </a:t>
            </a:r>
            <a:r>
              <a:rPr lang="en-US" sz="1926" dirty="0" err="1"/>
              <a:t>jukumu</a:t>
            </a:r>
            <a:r>
              <a:rPr lang="en-US" sz="1926" dirty="0"/>
              <a:t> </a:t>
            </a:r>
            <a:r>
              <a:rPr lang="en-US" sz="1926" dirty="0" err="1"/>
              <a:t>muhimu</a:t>
            </a:r>
            <a:r>
              <a:rPr lang="en-US" sz="1926" dirty="0"/>
              <a:t> </a:t>
            </a:r>
            <a:r>
              <a:rPr lang="en-US" sz="1926" dirty="0" err="1"/>
              <a:t>katika</a:t>
            </a:r>
            <a:r>
              <a:rPr lang="en-US" sz="1926" dirty="0"/>
              <a:t> </a:t>
            </a:r>
            <a:r>
              <a:rPr lang="en-US" sz="1926" dirty="0" err="1"/>
              <a:t>kuunda</a:t>
            </a:r>
            <a:r>
              <a:rPr lang="en-US" sz="1926" dirty="0"/>
              <a:t> Maisha </a:t>
            </a:r>
            <a:r>
              <a:rPr lang="en-US" sz="1926" dirty="0" err="1"/>
              <a:t>ya</a:t>
            </a:r>
            <a:r>
              <a:rPr lang="en-US" sz="1926" dirty="0"/>
              <a:t> </a:t>
            </a:r>
            <a:r>
              <a:rPr lang="en-US" sz="1926" dirty="0" err="1"/>
              <a:t>jamii.Insha</a:t>
            </a:r>
            <a:r>
              <a:rPr lang="en-US" sz="1926" dirty="0"/>
              <a:t> </a:t>
            </a:r>
            <a:r>
              <a:rPr lang="en-US" sz="1926" dirty="0" err="1"/>
              <a:t>hii</a:t>
            </a:r>
            <a:r>
              <a:rPr lang="en-US" sz="1926" dirty="0"/>
              <a:t> </a:t>
            </a:r>
            <a:r>
              <a:rPr lang="en-US" sz="1926" dirty="0" err="1"/>
              <a:t>inajadili</a:t>
            </a:r>
            <a:r>
              <a:rPr lang="en-US" sz="1926" dirty="0"/>
              <a:t> </a:t>
            </a:r>
            <a:r>
              <a:rPr lang="en-US" sz="1926" dirty="0" err="1"/>
              <a:t>jinsi</a:t>
            </a:r>
            <a:r>
              <a:rPr lang="en-US" sz="1926" dirty="0"/>
              <a:t> </a:t>
            </a:r>
            <a:r>
              <a:rPr lang="en-US" sz="1926" dirty="0" err="1"/>
              <a:t>majukumu</a:t>
            </a:r>
            <a:r>
              <a:rPr lang="en-US" sz="1926" dirty="0"/>
              <a:t> </a:t>
            </a:r>
            <a:r>
              <a:rPr lang="en-US" sz="1926" dirty="0" err="1"/>
              <a:t>ya</a:t>
            </a:r>
            <a:r>
              <a:rPr lang="en-US" sz="1926" dirty="0"/>
              <a:t> </a:t>
            </a:r>
            <a:r>
              <a:rPr lang="en-US" sz="1926" dirty="0" err="1"/>
              <a:t>jadi</a:t>
            </a:r>
            <a:r>
              <a:rPr lang="en-US" sz="1926" dirty="0"/>
              <a:t> </a:t>
            </a:r>
            <a:r>
              <a:rPr lang="en-US" sz="1926" dirty="0" err="1"/>
              <a:t>ya</a:t>
            </a:r>
            <a:r>
              <a:rPr lang="en-US" sz="1926" dirty="0"/>
              <a:t> </a:t>
            </a:r>
            <a:r>
              <a:rPr lang="en-US" sz="1926" dirty="0" err="1"/>
              <a:t>kijinsia</a:t>
            </a:r>
            <a:r>
              <a:rPr lang="en-US" sz="1926" dirty="0"/>
              <a:t> </a:t>
            </a:r>
            <a:r>
              <a:rPr lang="en-US" sz="1926" dirty="0" err="1"/>
              <a:t>yalivyokuwa</a:t>
            </a:r>
            <a:r>
              <a:rPr lang="en-US" sz="1926" dirty="0"/>
              <a:t> </a:t>
            </a:r>
            <a:r>
              <a:rPr lang="en-US" sz="1926" dirty="0" err="1"/>
              <a:t>na</a:t>
            </a:r>
            <a:r>
              <a:rPr lang="en-US" sz="1926" dirty="0"/>
              <a:t> </a:t>
            </a:r>
            <a:r>
              <a:rPr lang="en-US" sz="1926" dirty="0" err="1"/>
              <a:t>athari</a:t>
            </a:r>
            <a:r>
              <a:rPr lang="en-US" sz="1926" dirty="0"/>
              <a:t> </a:t>
            </a:r>
            <a:r>
              <a:rPr lang="en-US" sz="1926" dirty="0" err="1"/>
              <a:t>katika</a:t>
            </a:r>
            <a:r>
              <a:rPr lang="en-US" sz="1926" dirty="0"/>
              <a:t> </a:t>
            </a:r>
            <a:r>
              <a:rPr lang="en-US" sz="1926" dirty="0" err="1"/>
              <a:t>mienendo</a:t>
            </a:r>
            <a:r>
              <a:rPr lang="en-US" sz="1926" dirty="0"/>
              <a:t> </a:t>
            </a:r>
            <a:r>
              <a:rPr lang="en-US" sz="1926" dirty="0" err="1"/>
              <a:t>ya</a:t>
            </a:r>
            <a:r>
              <a:rPr lang="en-US" sz="1926" dirty="0"/>
              <a:t> </a:t>
            </a:r>
            <a:r>
              <a:rPr lang="en-US" sz="1926" dirty="0" err="1"/>
              <a:t>kijamii</a:t>
            </a:r>
            <a:r>
              <a:rPr lang="en-US" sz="1926" dirty="0"/>
              <a:t> </a:t>
            </a:r>
            <a:r>
              <a:rPr lang="en-US" sz="1926" dirty="0" err="1"/>
              <a:t>na</a:t>
            </a:r>
            <a:r>
              <a:rPr lang="en-US" sz="1926" dirty="0"/>
              <a:t> </a:t>
            </a:r>
            <a:r>
              <a:rPr lang="en-US" sz="1926" dirty="0" err="1"/>
              <a:t>inasisitiza</a:t>
            </a:r>
            <a:r>
              <a:rPr lang="en-US" sz="1926" dirty="0"/>
              <a:t> </a:t>
            </a:r>
            <a:r>
              <a:rPr lang="en-US" sz="1926" dirty="0" err="1"/>
              <a:t>umuhimu</a:t>
            </a:r>
            <a:r>
              <a:rPr lang="en-US" sz="1926" dirty="0"/>
              <a:t> </a:t>
            </a:r>
            <a:r>
              <a:rPr lang="en-US" sz="1926" dirty="0" err="1"/>
              <a:t>wa</a:t>
            </a:r>
            <a:r>
              <a:rPr lang="en-US" sz="1926" dirty="0"/>
              <a:t> </a:t>
            </a:r>
            <a:r>
              <a:rPr lang="en-US" sz="1926" dirty="0" err="1"/>
              <a:t>uelewajinsia</a:t>
            </a:r>
            <a:r>
              <a:rPr lang="en-US" sz="1926" dirty="0"/>
              <a:t> </a:t>
            </a:r>
            <a:r>
              <a:rPr lang="en-US" sz="1926" dirty="0" err="1"/>
              <a:t>ili</a:t>
            </a:r>
            <a:r>
              <a:rPr lang="en-US" sz="1926" dirty="0"/>
              <a:t> </a:t>
            </a:r>
            <a:r>
              <a:rPr lang="en-US" sz="1926" dirty="0" err="1"/>
              <a:t>kukuza</a:t>
            </a:r>
            <a:r>
              <a:rPr lang="en-US" sz="1926" dirty="0"/>
              <a:t> </a:t>
            </a:r>
            <a:r>
              <a:rPr lang="en-US" sz="1926" dirty="0" err="1"/>
              <a:t>usawa</a:t>
            </a:r>
            <a:r>
              <a:rPr lang="en-US" sz="1926" dirty="0"/>
              <a:t> </a:t>
            </a:r>
            <a:r>
              <a:rPr lang="en-US" sz="1926" dirty="0" err="1"/>
              <a:t>na</a:t>
            </a:r>
            <a:r>
              <a:rPr lang="en-US" sz="1926" dirty="0"/>
              <a:t> </a:t>
            </a:r>
            <a:r>
              <a:rPr lang="en-US" sz="1926" dirty="0" err="1"/>
              <a:t>kuwawezesha</a:t>
            </a:r>
            <a:r>
              <a:rPr lang="en-US" sz="1926" dirty="0"/>
              <a:t> </a:t>
            </a:r>
            <a:r>
              <a:rPr lang="en-US" sz="1926" dirty="0" err="1"/>
              <a:t>wanawake</a:t>
            </a:r>
            <a:r>
              <a:rPr lang="en-US" sz="1926" dirty="0"/>
              <a:t>. </a:t>
            </a:r>
          </a:p>
        </p:txBody>
      </p:sp>
      <p:sp>
        <p:nvSpPr>
          <p:cNvPr id="7" name="Shape 3"/>
          <p:cNvSpPr/>
          <p:nvPr/>
        </p:nvSpPr>
        <p:spPr>
          <a:xfrm>
            <a:off x="856178" y="6952417"/>
            <a:ext cx="391358" cy="391358"/>
          </a:xfrm>
          <a:prstGeom prst="roundRect">
            <a:avLst>
              <a:gd name="adj" fmla="val 23362460"/>
            </a:avLst>
          </a:prstGeom>
          <a:noFill/>
          <a:ln w="7620">
            <a:solidFill>
              <a:srgbClr val="FFFFFF"/>
            </a:solidFill>
            <a:prstDash val="solid"/>
          </a:ln>
        </p:spPr>
      </p:sp>
      <p:pic>
        <p:nvPicPr>
          <p:cNvPr id="8" name="Media3">
            <a:hlinkClick r:id="" action="ppaction://media"/>
            <a:extLst>
              <a:ext uri="{FF2B5EF4-FFF2-40B4-BE49-F238E27FC236}">
                <a16:creationId xmlns:a16="http://schemas.microsoft.com/office/drawing/2014/main" id="{03499072-BBE4-4E3B-9817-5383E9A361B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831286" y="0"/>
            <a:ext cx="3799114" cy="2849336"/>
          </a:xfrm>
          <a:prstGeom prst="rect">
            <a:avLst/>
          </a:prstGeom>
        </p:spPr>
      </p:pic>
    </p:spTree>
    <p:extLst>
      <p:ext uri="{BB962C8B-B14F-4D97-AF65-F5344CB8AC3E}">
        <p14:creationId xmlns:p14="http://schemas.microsoft.com/office/powerpoint/2010/main" val="1533752661"/>
      </p:ext>
    </p:extLst>
  </p:cSld>
  <p:clrMapOvr>
    <a:masterClrMapping/>
  </p:clrMapOvr>
  <mc:AlternateContent xmlns:mc="http://schemas.openxmlformats.org/markup-compatibility/2006" xmlns:p14="http://schemas.microsoft.com/office/powerpoint/2010/main">
    <mc:Choice Requires="p14">
      <p:transition spd="slow" p14:dur="2000" advTm="49457"/>
    </mc:Choice>
    <mc:Fallback xmlns="">
      <p:transition spd="slow" advTm="49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730448" y="696756"/>
            <a:ext cx="7431643" cy="2143963"/>
          </a:xfrm>
          <a:prstGeom prst="rect">
            <a:avLst/>
          </a:prstGeom>
          <a:noFill/>
          <a:ln/>
        </p:spPr>
        <p:txBody>
          <a:bodyPr wrap="square" rtlCol="0" anchor="t"/>
          <a:lstStyle/>
          <a:p>
            <a:pPr marL="0" indent="0">
              <a:lnSpc>
                <a:spcPts val="6019"/>
              </a:lnSpc>
              <a:buNone/>
            </a:pPr>
            <a:r>
              <a:rPr lang="en-US" sz="4815" b="1" dirty="0">
                <a:solidFill>
                  <a:srgbClr val="231971"/>
                </a:solidFill>
                <a:latin typeface="Outfit" pitchFamily="34" charset="0"/>
                <a:ea typeface="Outfit" pitchFamily="34" charset="-122"/>
              </a:rPr>
              <a:t>Abstract(</a:t>
            </a:r>
            <a:r>
              <a:rPr lang="en-US" sz="4815" b="1" dirty="0" err="1">
                <a:solidFill>
                  <a:srgbClr val="231971"/>
                </a:solidFill>
                <a:latin typeface="Outfit" pitchFamily="34" charset="0"/>
                <a:ea typeface="Outfit" pitchFamily="34" charset="-122"/>
              </a:rPr>
              <a:t>kimeru</a:t>
            </a:r>
            <a:r>
              <a:rPr lang="en-US" sz="4815" b="1" dirty="0">
                <a:solidFill>
                  <a:srgbClr val="231971"/>
                </a:solidFill>
                <a:latin typeface="Outfit" pitchFamily="34" charset="0"/>
                <a:ea typeface="Outfit" pitchFamily="34" charset="-122"/>
              </a:rPr>
              <a:t>)</a:t>
            </a:r>
            <a:endParaRPr lang="en-US" sz="2000" dirty="0"/>
          </a:p>
        </p:txBody>
      </p:sp>
      <p:sp>
        <p:nvSpPr>
          <p:cNvPr id="6" name="Text 2"/>
          <p:cNvSpPr/>
          <p:nvPr/>
        </p:nvSpPr>
        <p:spPr>
          <a:xfrm>
            <a:off x="856178" y="3527227"/>
            <a:ext cx="7431643" cy="3131820"/>
          </a:xfrm>
          <a:prstGeom prst="rect">
            <a:avLst/>
          </a:prstGeom>
          <a:noFill/>
          <a:ln/>
        </p:spPr>
        <p:txBody>
          <a:bodyPr wrap="square" rtlCol="0" anchor="t"/>
          <a:lstStyle/>
          <a:p>
            <a:pPr marL="0" indent="0">
              <a:lnSpc>
                <a:spcPts val="3082"/>
              </a:lnSpc>
              <a:buNone/>
            </a:pPr>
            <a:r>
              <a:rPr lang="en-US" sz="1926" dirty="0" err="1"/>
              <a:t>Mathomo</a:t>
            </a:r>
            <a:r>
              <a:rPr lang="en-US" sz="1926" dirty="0"/>
              <a:t> maya </a:t>
            </a:r>
            <a:r>
              <a:rPr lang="en-US" sz="1926" dirty="0" err="1"/>
              <a:t>mareareia</a:t>
            </a:r>
            <a:r>
              <a:rPr lang="en-US" sz="1926" dirty="0"/>
              <a:t> </a:t>
            </a:r>
            <a:r>
              <a:rPr lang="en-US" sz="1926" dirty="0" err="1"/>
              <a:t>utajiri</a:t>
            </a:r>
            <a:r>
              <a:rPr lang="en-US" sz="1926" dirty="0"/>
              <a:t> bwa </a:t>
            </a:r>
            <a:r>
              <a:rPr lang="en-US" sz="1926" dirty="0" err="1"/>
              <a:t>utamanduni</a:t>
            </a:r>
            <a:r>
              <a:rPr lang="en-US" sz="1926" dirty="0"/>
              <a:t> bwa Afrika </a:t>
            </a:r>
            <a:r>
              <a:rPr lang="en-US" sz="1926" dirty="0" err="1"/>
              <a:t>na</a:t>
            </a:r>
            <a:r>
              <a:rPr lang="en-US" sz="1926" dirty="0"/>
              <a:t> </a:t>
            </a:r>
            <a:r>
              <a:rPr lang="en-US" sz="1926" dirty="0" err="1"/>
              <a:t>mantu</a:t>
            </a:r>
            <a:r>
              <a:rPr lang="en-US" sz="1926" dirty="0"/>
              <a:t> mara </a:t>
            </a:r>
            <a:r>
              <a:rPr lang="en-US" sz="1926" dirty="0" err="1"/>
              <a:t>maina</a:t>
            </a:r>
            <a:r>
              <a:rPr lang="en-US" sz="1926" dirty="0"/>
              <a:t> </a:t>
            </a:r>
            <a:r>
              <a:rPr lang="en-US" sz="1926" dirty="0" err="1"/>
              <a:t>umuhimu</a:t>
            </a:r>
            <a:r>
              <a:rPr lang="en-US" sz="1926" dirty="0"/>
              <a:t> </a:t>
            </a:r>
            <a:r>
              <a:rPr lang="en-US" sz="1926" dirty="0" err="1"/>
              <a:t>kiri</a:t>
            </a:r>
            <a:r>
              <a:rPr lang="en-US" sz="1926" dirty="0"/>
              <a:t> </a:t>
            </a:r>
            <a:r>
              <a:rPr lang="en-US" sz="1926" dirty="0" err="1"/>
              <a:t>njinsia</a:t>
            </a:r>
            <a:r>
              <a:rPr lang="en-US" sz="1926" dirty="0"/>
              <a:t> </a:t>
            </a:r>
            <a:r>
              <a:rPr lang="en-US" sz="1926" dirty="0" err="1"/>
              <a:t>ya</a:t>
            </a:r>
            <a:r>
              <a:rPr lang="en-US" sz="1926" dirty="0"/>
              <a:t> </a:t>
            </a:r>
            <a:r>
              <a:rPr lang="en-US" sz="1926" dirty="0" err="1"/>
              <a:t>Afrika.Utamaduni</a:t>
            </a:r>
            <a:r>
              <a:rPr lang="en-US" sz="1926" dirty="0"/>
              <a:t> bwa </a:t>
            </a:r>
            <a:r>
              <a:rPr lang="en-US" sz="1926" dirty="0" err="1"/>
              <a:t>afrika</a:t>
            </a:r>
            <a:r>
              <a:rPr lang="en-US" sz="1926" dirty="0"/>
              <a:t> </a:t>
            </a:r>
            <a:r>
              <a:rPr lang="en-US" sz="1926" dirty="0" err="1"/>
              <a:t>ni</a:t>
            </a:r>
            <a:r>
              <a:rPr lang="en-US" sz="1926" dirty="0"/>
              <a:t> </a:t>
            </a:r>
            <a:r>
              <a:rPr lang="en-US" sz="1926" dirty="0" err="1"/>
              <a:t>muvulano</a:t>
            </a:r>
            <a:r>
              <a:rPr lang="en-US" sz="1926" dirty="0"/>
              <a:t> </a:t>
            </a:r>
            <a:r>
              <a:rPr lang="en-US" sz="1926" dirty="0" err="1"/>
              <a:t>wa</a:t>
            </a:r>
            <a:r>
              <a:rPr lang="en-US" sz="1926" dirty="0"/>
              <a:t> </a:t>
            </a:r>
            <a:r>
              <a:rPr lang="en-US" sz="1926" dirty="0" err="1"/>
              <a:t>mantu</a:t>
            </a:r>
            <a:r>
              <a:rPr lang="en-US" sz="1926" dirty="0"/>
              <a:t> </a:t>
            </a:r>
            <a:r>
              <a:rPr lang="en-US" sz="1926" dirty="0" err="1"/>
              <a:t>metu</a:t>
            </a:r>
            <a:r>
              <a:rPr lang="en-US" sz="1926" dirty="0"/>
              <a:t> ,into </a:t>
            </a:r>
            <a:r>
              <a:rPr lang="en-US" sz="1926" dirty="0" err="1"/>
              <a:t>bya</a:t>
            </a:r>
            <a:r>
              <a:rPr lang="en-US" sz="1926" dirty="0"/>
              <a:t> </a:t>
            </a:r>
            <a:r>
              <a:rPr lang="en-US" sz="1926" dirty="0" err="1"/>
              <a:t>Sanaa,na</a:t>
            </a:r>
            <a:r>
              <a:rPr lang="en-US" sz="1926" dirty="0"/>
              <a:t> </a:t>
            </a:r>
            <a:r>
              <a:rPr lang="en-US" sz="1926" dirty="0" err="1"/>
              <a:t>mashano</a:t>
            </a:r>
            <a:r>
              <a:rPr lang="en-US" sz="1926" dirty="0"/>
              <a:t> ma </a:t>
            </a:r>
            <a:r>
              <a:rPr lang="en-US" sz="1926" dirty="0" err="1"/>
              <a:t>huli</a:t>
            </a:r>
            <a:r>
              <a:rPr lang="en-US" sz="1926" dirty="0"/>
              <a:t> </a:t>
            </a:r>
            <a:r>
              <a:rPr lang="en-US" sz="1926" dirty="0" err="1"/>
              <a:t>na</a:t>
            </a:r>
            <a:r>
              <a:rPr lang="en-US" sz="1926" dirty="0"/>
              <a:t> </a:t>
            </a:r>
            <a:r>
              <a:rPr lang="en-US" sz="1926" dirty="0" err="1"/>
              <a:t>ni</a:t>
            </a:r>
            <a:r>
              <a:rPr lang="en-US" sz="1926" dirty="0"/>
              <a:t> </a:t>
            </a:r>
            <a:r>
              <a:rPr lang="en-US" sz="1926" dirty="0" err="1"/>
              <a:t>ya</a:t>
            </a:r>
            <a:r>
              <a:rPr lang="en-US" sz="1926" dirty="0"/>
              <a:t> </a:t>
            </a:r>
            <a:r>
              <a:rPr lang="en-US" sz="1926" dirty="0" err="1"/>
              <a:t>kithina</a:t>
            </a:r>
            <a:r>
              <a:rPr lang="en-US" sz="1926" dirty="0"/>
              <a:t> </a:t>
            </a:r>
            <a:r>
              <a:rPr lang="en-US" sz="1926" dirty="0" err="1"/>
              <a:t>kya</a:t>
            </a:r>
            <a:r>
              <a:rPr lang="en-US" sz="1926" dirty="0"/>
              <a:t> </a:t>
            </a:r>
            <a:r>
              <a:rPr lang="en-US" sz="1926" dirty="0" err="1"/>
              <a:t>kithina.Insha</a:t>
            </a:r>
            <a:r>
              <a:rPr lang="en-US" sz="1926" dirty="0"/>
              <a:t> </a:t>
            </a:r>
            <a:r>
              <a:rPr lang="en-US" sz="1926" dirty="0" err="1"/>
              <a:t>yio</a:t>
            </a:r>
            <a:r>
              <a:rPr lang="en-US" sz="1926" dirty="0"/>
              <a:t> </a:t>
            </a:r>
            <a:r>
              <a:rPr lang="en-US" sz="1926" dirty="0" err="1"/>
              <a:t>ithina</a:t>
            </a:r>
            <a:r>
              <a:rPr lang="en-US" sz="1926" dirty="0"/>
              <a:t> </a:t>
            </a:r>
            <a:r>
              <a:rPr lang="en-US" sz="1926" dirty="0" err="1"/>
              <a:t>na</a:t>
            </a:r>
            <a:r>
              <a:rPr lang="en-US" sz="1926" dirty="0"/>
              <a:t> </a:t>
            </a:r>
            <a:r>
              <a:rPr lang="en-US" sz="1926" dirty="0" err="1"/>
              <a:t>kithi</a:t>
            </a:r>
            <a:r>
              <a:rPr lang="en-US" sz="1926" dirty="0"/>
              <a:t> </a:t>
            </a:r>
            <a:r>
              <a:rPr lang="en-US" sz="1926" dirty="0" err="1"/>
              <a:t>kya</a:t>
            </a:r>
            <a:r>
              <a:rPr lang="en-US" sz="1926" dirty="0"/>
              <a:t> </a:t>
            </a:r>
            <a:r>
              <a:rPr lang="en-US" sz="1926" dirty="0" err="1"/>
              <a:t>njera</a:t>
            </a:r>
            <a:r>
              <a:rPr lang="en-US" sz="1926" dirty="0"/>
              <a:t> </a:t>
            </a:r>
            <a:r>
              <a:rPr lang="en-US" sz="1926" dirty="0" err="1"/>
              <a:t>ya</a:t>
            </a:r>
            <a:r>
              <a:rPr lang="en-US" sz="1926" dirty="0"/>
              <a:t> </a:t>
            </a:r>
            <a:r>
              <a:rPr lang="en-US" sz="1926" dirty="0" err="1"/>
              <a:t>kithina</a:t>
            </a:r>
            <a:r>
              <a:rPr lang="en-US" sz="1926" dirty="0"/>
              <a:t> </a:t>
            </a:r>
            <a:r>
              <a:rPr lang="en-US" sz="1926" dirty="0" err="1"/>
              <a:t>kaita</a:t>
            </a:r>
            <a:r>
              <a:rPr lang="en-US" sz="1926" dirty="0"/>
              <a:t> ma </a:t>
            </a:r>
            <a:r>
              <a:rPr lang="en-US" sz="1926" dirty="0" err="1"/>
              <a:t>wathanangire</a:t>
            </a:r>
            <a:r>
              <a:rPr lang="en-US" sz="1926" dirty="0"/>
              <a:t> </a:t>
            </a:r>
            <a:r>
              <a:rPr lang="en-US" sz="1926" dirty="0" err="1"/>
              <a:t>na</a:t>
            </a:r>
            <a:r>
              <a:rPr lang="en-US" sz="1926" dirty="0"/>
              <a:t> </a:t>
            </a:r>
            <a:r>
              <a:rPr lang="en-US" sz="1926" dirty="0" err="1"/>
              <a:t>kumwatha</a:t>
            </a:r>
            <a:r>
              <a:rPr lang="en-US" sz="1926" dirty="0"/>
              <a:t> </a:t>
            </a:r>
            <a:r>
              <a:rPr lang="en-US" sz="1926" dirty="0" err="1"/>
              <a:t>mwitani.kwa</a:t>
            </a:r>
            <a:r>
              <a:rPr lang="en-US" sz="1926" dirty="0"/>
              <a:t> </a:t>
            </a:r>
            <a:r>
              <a:rPr lang="en-US" sz="1926" dirty="0" err="1"/>
              <a:t>kutha</a:t>
            </a:r>
            <a:r>
              <a:rPr lang="en-US" sz="1926" dirty="0"/>
              <a:t> </a:t>
            </a:r>
            <a:r>
              <a:rPr lang="en-US" sz="1926" dirty="0" err="1"/>
              <a:t>kwa</a:t>
            </a:r>
            <a:r>
              <a:rPr lang="en-US" sz="1926" dirty="0"/>
              <a:t> </a:t>
            </a:r>
            <a:r>
              <a:rPr lang="en-US" sz="1926" dirty="0" err="1"/>
              <a:t>buuma</a:t>
            </a:r>
            <a:r>
              <a:rPr lang="en-US" sz="1926" dirty="0"/>
              <a:t> </a:t>
            </a:r>
            <a:r>
              <a:rPr lang="en-US" sz="1926" dirty="0" err="1"/>
              <a:t>ya</a:t>
            </a:r>
            <a:r>
              <a:rPr lang="en-US" sz="1926" dirty="0"/>
              <a:t> </a:t>
            </a:r>
            <a:r>
              <a:rPr lang="en-US" sz="1926" dirty="0" err="1"/>
              <a:t>kithina</a:t>
            </a:r>
            <a:r>
              <a:rPr lang="en-US" sz="1926" dirty="0"/>
              <a:t> </a:t>
            </a:r>
            <a:r>
              <a:rPr lang="en-US" sz="1926" dirty="0" err="1"/>
              <a:t>na</a:t>
            </a:r>
            <a:r>
              <a:rPr lang="en-US" sz="1926" dirty="0"/>
              <a:t> </a:t>
            </a:r>
            <a:r>
              <a:rPr lang="en-US" sz="1926" dirty="0" err="1"/>
              <a:t>kuthe</a:t>
            </a:r>
            <a:r>
              <a:rPr lang="en-US" sz="1926" dirty="0"/>
              <a:t> </a:t>
            </a:r>
            <a:r>
              <a:rPr lang="en-US" sz="1926" dirty="0" err="1"/>
              <a:t>na</a:t>
            </a:r>
            <a:r>
              <a:rPr lang="en-US" sz="1926" dirty="0"/>
              <a:t> </a:t>
            </a:r>
            <a:r>
              <a:rPr lang="en-US" sz="1926" dirty="0" err="1"/>
              <a:t>furu</a:t>
            </a:r>
            <a:r>
              <a:rPr lang="en-US" sz="1926" dirty="0"/>
              <a:t> </a:t>
            </a:r>
            <a:r>
              <a:rPr lang="en-US" sz="1926" dirty="0" err="1"/>
              <a:t>sawa,jamii</a:t>
            </a:r>
            <a:r>
              <a:rPr lang="en-US" sz="1926" dirty="0"/>
              <a:t> za </a:t>
            </a:r>
            <a:r>
              <a:rPr lang="en-US" sz="1926" dirty="0" err="1"/>
              <a:t>afrika</a:t>
            </a:r>
            <a:r>
              <a:rPr lang="en-US" sz="1926" dirty="0"/>
              <a:t> </a:t>
            </a:r>
            <a:r>
              <a:rPr lang="en-US" sz="1926" dirty="0" err="1"/>
              <a:t>zithina</a:t>
            </a:r>
            <a:r>
              <a:rPr lang="en-US" sz="1926" dirty="0"/>
              <a:t> </a:t>
            </a:r>
            <a:r>
              <a:rPr lang="en-US" sz="1926" dirty="0" err="1"/>
              <a:t>na</a:t>
            </a:r>
            <a:r>
              <a:rPr lang="en-US" sz="1926" dirty="0"/>
              <a:t> </a:t>
            </a:r>
            <a:r>
              <a:rPr lang="en-US" sz="1926" dirty="0" err="1"/>
              <a:t>ongo</a:t>
            </a:r>
            <a:r>
              <a:rPr lang="en-US" sz="1926" dirty="0"/>
              <a:t> </a:t>
            </a:r>
            <a:r>
              <a:rPr lang="en-US" sz="1926" dirty="0" err="1"/>
              <a:t>kutha</a:t>
            </a:r>
            <a:r>
              <a:rPr lang="en-US" sz="1926" dirty="0"/>
              <a:t> </a:t>
            </a:r>
            <a:r>
              <a:rPr lang="en-US" sz="1926" dirty="0" err="1"/>
              <a:t>na</a:t>
            </a:r>
            <a:r>
              <a:rPr lang="en-US" sz="1926" dirty="0"/>
              <a:t> </a:t>
            </a:r>
            <a:r>
              <a:rPr lang="en-US" sz="1926" dirty="0" err="1"/>
              <a:t>mwambwa</a:t>
            </a:r>
            <a:r>
              <a:rPr lang="en-US" sz="1926" dirty="0"/>
              <a:t> </a:t>
            </a:r>
            <a:r>
              <a:rPr lang="en-US" sz="1926" dirty="0" err="1"/>
              <a:t>wathini</a:t>
            </a:r>
            <a:r>
              <a:rPr lang="en-US" sz="1926" dirty="0"/>
              <a:t>.</a:t>
            </a:r>
          </a:p>
        </p:txBody>
      </p:sp>
      <p:sp>
        <p:nvSpPr>
          <p:cNvPr id="7" name="Shape 3"/>
          <p:cNvSpPr/>
          <p:nvPr/>
        </p:nvSpPr>
        <p:spPr>
          <a:xfrm>
            <a:off x="856178" y="6952417"/>
            <a:ext cx="391358" cy="391358"/>
          </a:xfrm>
          <a:prstGeom prst="roundRect">
            <a:avLst>
              <a:gd name="adj" fmla="val 23362460"/>
            </a:avLst>
          </a:prstGeom>
          <a:noFill/>
          <a:ln w="7620">
            <a:solidFill>
              <a:srgbClr val="FFFFFF"/>
            </a:solidFill>
            <a:prstDash val="solid"/>
          </a:ln>
        </p:spPr>
      </p:sp>
      <p:pic>
        <p:nvPicPr>
          <p:cNvPr id="4" name="R4">
            <a:hlinkClick r:id="" action="ppaction://media"/>
            <a:extLst>
              <a:ext uri="{FF2B5EF4-FFF2-40B4-BE49-F238E27FC236}">
                <a16:creationId xmlns:a16="http://schemas.microsoft.com/office/drawing/2014/main" id="{CD064021-2C66-48D5-852D-78403F8A547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248191" y="0"/>
            <a:ext cx="3382209" cy="2536657"/>
          </a:xfrm>
          <a:prstGeom prst="rect">
            <a:avLst/>
          </a:prstGeom>
        </p:spPr>
      </p:pic>
    </p:spTree>
    <p:extLst>
      <p:ext uri="{BB962C8B-B14F-4D97-AF65-F5344CB8AC3E}">
        <p14:creationId xmlns:p14="http://schemas.microsoft.com/office/powerpoint/2010/main" val="1444638806"/>
      </p:ext>
    </p:extLst>
  </p:cSld>
  <p:clrMapOvr>
    <a:masterClrMapping/>
  </p:clrMapOvr>
  <mc:AlternateContent xmlns:mc="http://schemas.openxmlformats.org/markup-compatibility/2006" xmlns:p14="http://schemas.microsoft.com/office/powerpoint/2010/main">
    <mc:Choice Requires="p14">
      <p:transition spd="slow" p14:dur="2000" advTm="73253"/>
    </mc:Choice>
    <mc:Fallback xmlns="">
      <p:transition spd="slow" advTm="732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3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964454"/>
          </a:xfrm>
          <a:prstGeom prst="rect">
            <a:avLst/>
          </a:prstGeom>
          <a:solidFill>
            <a:srgbClr val="FAFAFA">
              <a:alpha val="75000"/>
            </a:srgbClr>
          </a:solidFill>
          <a:ln/>
        </p:spPr>
      </p:sp>
      <p:sp>
        <p:nvSpPr>
          <p:cNvPr id="5" name="Text 1"/>
          <p:cNvSpPr/>
          <p:nvPr/>
        </p:nvSpPr>
        <p:spPr>
          <a:xfrm>
            <a:off x="6091238" y="475178"/>
            <a:ext cx="6130885" cy="540068"/>
          </a:xfrm>
          <a:prstGeom prst="rect">
            <a:avLst/>
          </a:prstGeom>
          <a:noFill/>
          <a:ln/>
        </p:spPr>
        <p:txBody>
          <a:bodyPr wrap="non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Key Aspects of African Culture</a:t>
            </a:r>
            <a:endParaRPr lang="en-US" sz="3402" dirty="0"/>
          </a:p>
        </p:txBody>
      </p:sp>
      <p:sp>
        <p:nvSpPr>
          <p:cNvPr id="6" name="Shape 2"/>
          <p:cNvSpPr/>
          <p:nvPr/>
        </p:nvSpPr>
        <p:spPr>
          <a:xfrm>
            <a:off x="6091238" y="1468755"/>
            <a:ext cx="388739" cy="388739"/>
          </a:xfrm>
          <a:prstGeom prst="roundRect">
            <a:avLst>
              <a:gd name="adj" fmla="val 18672"/>
            </a:avLst>
          </a:prstGeom>
          <a:solidFill>
            <a:srgbClr val="E9E6FA"/>
          </a:solidFill>
          <a:ln w="7620">
            <a:solidFill>
              <a:srgbClr val="BDB8DF"/>
            </a:solidFill>
            <a:prstDash val="solid"/>
          </a:ln>
        </p:spPr>
      </p:sp>
      <p:sp>
        <p:nvSpPr>
          <p:cNvPr id="7" name="Text 3"/>
          <p:cNvSpPr/>
          <p:nvPr/>
        </p:nvSpPr>
        <p:spPr>
          <a:xfrm>
            <a:off x="6234946" y="1533525"/>
            <a:ext cx="101203"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1</a:t>
            </a:r>
            <a:endParaRPr lang="en-US" sz="2041" dirty="0"/>
          </a:p>
        </p:txBody>
      </p:sp>
      <p:sp>
        <p:nvSpPr>
          <p:cNvPr id="8" name="Text 4"/>
          <p:cNvSpPr/>
          <p:nvPr/>
        </p:nvSpPr>
        <p:spPr>
          <a:xfrm>
            <a:off x="6652736" y="1468755"/>
            <a:ext cx="3269337"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Traditional Practices and Rituals</a:t>
            </a:r>
            <a:endParaRPr lang="en-US" sz="1701" dirty="0"/>
          </a:p>
        </p:txBody>
      </p:sp>
      <p:sp>
        <p:nvSpPr>
          <p:cNvPr id="9" name="Text 5"/>
          <p:cNvSpPr/>
          <p:nvPr/>
        </p:nvSpPr>
        <p:spPr>
          <a:xfrm>
            <a:off x="6652736" y="1842254"/>
            <a:ext cx="7372826" cy="829747"/>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African societies have a wealth of traditional practices and rituals that mark important life events, such as birth, puberty, marriage, and death. These rituals are not only vital for preserving cultural heritage but also serve to reinforce social norms and values.</a:t>
            </a:r>
            <a:endParaRPr lang="en-US" sz="1361" dirty="0"/>
          </a:p>
        </p:txBody>
      </p:sp>
      <p:sp>
        <p:nvSpPr>
          <p:cNvPr id="10" name="Shape 6"/>
          <p:cNvSpPr/>
          <p:nvPr/>
        </p:nvSpPr>
        <p:spPr>
          <a:xfrm>
            <a:off x="6091238" y="3039070"/>
            <a:ext cx="388739" cy="388739"/>
          </a:xfrm>
          <a:prstGeom prst="roundRect">
            <a:avLst>
              <a:gd name="adj" fmla="val 18672"/>
            </a:avLst>
          </a:prstGeom>
          <a:solidFill>
            <a:srgbClr val="E9E6FA"/>
          </a:solidFill>
          <a:ln w="7620">
            <a:solidFill>
              <a:srgbClr val="BDB8DF"/>
            </a:solidFill>
            <a:prstDash val="solid"/>
          </a:ln>
        </p:spPr>
      </p:sp>
      <p:sp>
        <p:nvSpPr>
          <p:cNvPr id="11" name="Text 7"/>
          <p:cNvSpPr/>
          <p:nvPr/>
        </p:nvSpPr>
        <p:spPr>
          <a:xfrm>
            <a:off x="6210895" y="3103840"/>
            <a:ext cx="149304"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2</a:t>
            </a:r>
            <a:endParaRPr lang="en-US" sz="2041" dirty="0"/>
          </a:p>
        </p:txBody>
      </p:sp>
      <p:sp>
        <p:nvSpPr>
          <p:cNvPr id="12" name="Text 8"/>
          <p:cNvSpPr/>
          <p:nvPr/>
        </p:nvSpPr>
        <p:spPr>
          <a:xfrm>
            <a:off x="6652736" y="3039070"/>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Art and Music</a:t>
            </a:r>
            <a:endParaRPr lang="en-US" sz="1701" dirty="0"/>
          </a:p>
        </p:txBody>
      </p:sp>
      <p:sp>
        <p:nvSpPr>
          <p:cNvPr id="13" name="Text 9"/>
          <p:cNvSpPr/>
          <p:nvPr/>
        </p:nvSpPr>
        <p:spPr>
          <a:xfrm>
            <a:off x="6652736" y="3412569"/>
            <a:ext cx="7372826" cy="1382911"/>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Art and music are integral to African culture, serving as expressions of identity, history, and social values. Traditional art forms, such as sculptures, beadwork, and textiles, often convey symbolic meanings and tell stories about community life. Music and dance are essential in celebrations and ceremonies, reflecting the rhythms and emotions of various cultural experiences.</a:t>
            </a:r>
            <a:endParaRPr lang="en-US" sz="1361" dirty="0"/>
          </a:p>
        </p:txBody>
      </p:sp>
      <p:sp>
        <p:nvSpPr>
          <p:cNvPr id="14" name="Shape 10"/>
          <p:cNvSpPr/>
          <p:nvPr/>
        </p:nvSpPr>
        <p:spPr>
          <a:xfrm>
            <a:off x="6091238" y="5162550"/>
            <a:ext cx="388739" cy="388739"/>
          </a:xfrm>
          <a:prstGeom prst="roundRect">
            <a:avLst>
              <a:gd name="adj" fmla="val 18672"/>
            </a:avLst>
          </a:prstGeom>
          <a:solidFill>
            <a:srgbClr val="E9E6FA"/>
          </a:solidFill>
          <a:ln w="7620">
            <a:solidFill>
              <a:srgbClr val="BDB8DF"/>
            </a:solidFill>
            <a:prstDash val="solid"/>
          </a:ln>
        </p:spPr>
      </p:sp>
      <p:sp>
        <p:nvSpPr>
          <p:cNvPr id="15" name="Text 11"/>
          <p:cNvSpPr/>
          <p:nvPr/>
        </p:nvSpPr>
        <p:spPr>
          <a:xfrm>
            <a:off x="6211848" y="5227320"/>
            <a:ext cx="147518"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3</a:t>
            </a:r>
            <a:endParaRPr lang="en-US" sz="2041" dirty="0"/>
          </a:p>
        </p:txBody>
      </p:sp>
      <p:sp>
        <p:nvSpPr>
          <p:cNvPr id="16" name="Text 12"/>
          <p:cNvSpPr/>
          <p:nvPr/>
        </p:nvSpPr>
        <p:spPr>
          <a:xfrm>
            <a:off x="6652736" y="5162550"/>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Cuisine</a:t>
            </a:r>
            <a:endParaRPr lang="en-US" sz="1701" dirty="0"/>
          </a:p>
        </p:txBody>
      </p:sp>
      <p:sp>
        <p:nvSpPr>
          <p:cNvPr id="17" name="Text 13"/>
          <p:cNvSpPr/>
          <p:nvPr/>
        </p:nvSpPr>
        <p:spPr>
          <a:xfrm>
            <a:off x="6652736" y="5536049"/>
            <a:ext cx="7372826" cy="1106329"/>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The culinary diversity of Africa reflects its cultural richness. Traditional dishes vary greatly across regions, incorporating local ingredients and cooking methods. Cuisine plays a role in cultural identity and community bonding, as meals are often shared during social gatherings and festivals.</a:t>
            </a:r>
            <a:endParaRPr lang="en-US" sz="1361" dirty="0"/>
          </a:p>
        </p:txBody>
      </p:sp>
      <p:sp>
        <p:nvSpPr>
          <p:cNvPr id="18" name="Shape 14"/>
          <p:cNvSpPr/>
          <p:nvPr/>
        </p:nvSpPr>
        <p:spPr>
          <a:xfrm>
            <a:off x="6091238" y="7009448"/>
            <a:ext cx="388739" cy="388739"/>
          </a:xfrm>
          <a:prstGeom prst="roundRect">
            <a:avLst>
              <a:gd name="adj" fmla="val 18672"/>
            </a:avLst>
          </a:prstGeom>
          <a:solidFill>
            <a:srgbClr val="E9E6FA"/>
          </a:solidFill>
          <a:ln w="7620">
            <a:solidFill>
              <a:srgbClr val="BDB8DF"/>
            </a:solidFill>
            <a:prstDash val="solid"/>
          </a:ln>
        </p:spPr>
      </p:sp>
      <p:sp>
        <p:nvSpPr>
          <p:cNvPr id="19" name="Text 15"/>
          <p:cNvSpPr/>
          <p:nvPr/>
        </p:nvSpPr>
        <p:spPr>
          <a:xfrm>
            <a:off x="6206133" y="7074218"/>
            <a:ext cx="158948"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4</a:t>
            </a:r>
            <a:endParaRPr lang="en-US" sz="2041" dirty="0"/>
          </a:p>
        </p:txBody>
      </p:sp>
      <p:sp>
        <p:nvSpPr>
          <p:cNvPr id="20" name="Text 16"/>
          <p:cNvSpPr/>
          <p:nvPr/>
        </p:nvSpPr>
        <p:spPr>
          <a:xfrm>
            <a:off x="6652736" y="7009448"/>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Social Structures</a:t>
            </a:r>
            <a:endParaRPr lang="en-US" sz="1701" dirty="0"/>
          </a:p>
        </p:txBody>
      </p:sp>
      <p:sp>
        <p:nvSpPr>
          <p:cNvPr id="21" name="Text 17"/>
          <p:cNvSpPr/>
          <p:nvPr/>
        </p:nvSpPr>
        <p:spPr>
          <a:xfrm>
            <a:off x="6652736" y="7382947"/>
            <a:ext cx="7372826" cy="1106329"/>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Traditional African societies are typically organized around family and community structures. Extended families often live together or close by, and communal living fosters strong social ties and support networks. Roles within the family and community are influenced by cultural norms and practices.</a:t>
            </a:r>
            <a:endParaRPr lang="en-US" sz="1361" dirty="0"/>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028" y="2722958"/>
            <a:ext cx="4729655" cy="2072521"/>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028" y="657224"/>
            <a:ext cx="4729655" cy="2010833"/>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029" y="4795480"/>
            <a:ext cx="4729654" cy="2053551"/>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029" y="6863067"/>
            <a:ext cx="4729654" cy="1419225"/>
          </a:xfrm>
          <a:prstGeom prst="rect">
            <a:avLst/>
          </a:prstGeom>
        </p:spPr>
      </p:pic>
      <p:pic>
        <p:nvPicPr>
          <p:cNvPr id="22" name="R5">
            <a:hlinkClick r:id="" action="ppaction://media"/>
            <a:extLst>
              <a:ext uri="{FF2B5EF4-FFF2-40B4-BE49-F238E27FC236}">
                <a16:creationId xmlns:a16="http://schemas.microsoft.com/office/drawing/2014/main" id="{BB947CD0-B16F-4B8B-B14B-FC588C3ED6D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1567179" y="953"/>
            <a:ext cx="3063221" cy="22974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621"/>
    </mc:Choice>
    <mc:Fallback xmlns="">
      <p:transition spd="slow" advTm="756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55"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864037" y="820341"/>
            <a:ext cx="10690265" cy="771525"/>
          </a:xfrm>
          <a:prstGeom prst="rect">
            <a:avLst/>
          </a:prstGeom>
          <a:noFill/>
          <a:ln/>
        </p:spPr>
        <p:txBody>
          <a:bodyPr wrap="none" rtlCol="0" anchor="t"/>
          <a:lstStyle/>
          <a:p>
            <a:pPr marL="0" indent="0">
              <a:lnSpc>
                <a:spcPts val="6075"/>
              </a:lnSpc>
              <a:buNone/>
            </a:pPr>
            <a:r>
              <a:rPr lang="en-US" sz="4860" b="1" dirty="0">
                <a:solidFill>
                  <a:srgbClr val="231971"/>
                </a:solidFill>
                <a:latin typeface="Outfit" pitchFamily="34" charset="0"/>
                <a:ea typeface="Outfit" pitchFamily="34" charset="-122"/>
                <a:cs typeface="Outfit" pitchFamily="34" charset="-120"/>
              </a:rPr>
              <a:t>The Role of Gender in African Culture</a:t>
            </a:r>
            <a:endParaRPr lang="en-US" sz="4860" dirty="0"/>
          </a:p>
        </p:txBody>
      </p:sp>
      <p:sp>
        <p:nvSpPr>
          <p:cNvPr id="5" name="Text 2"/>
          <p:cNvSpPr/>
          <p:nvPr/>
        </p:nvSpPr>
        <p:spPr>
          <a:xfrm>
            <a:off x="864037" y="2208967"/>
            <a:ext cx="3585210" cy="385763"/>
          </a:xfrm>
          <a:prstGeom prst="rect">
            <a:avLst/>
          </a:prstGeom>
          <a:noFill/>
          <a:ln/>
        </p:spPr>
        <p:txBody>
          <a:bodyPr wrap="none" rtlCol="0" anchor="t"/>
          <a:lstStyle/>
          <a:p>
            <a:pPr marL="0" indent="0">
              <a:lnSpc>
                <a:spcPts val="3038"/>
              </a:lnSpc>
              <a:buNone/>
            </a:pPr>
            <a:r>
              <a:rPr lang="en-US" sz="2430" b="1" dirty="0">
                <a:solidFill>
                  <a:srgbClr val="231971"/>
                </a:solidFill>
                <a:latin typeface="Outfit" pitchFamily="34" charset="0"/>
                <a:ea typeface="Outfit" pitchFamily="34" charset="-122"/>
                <a:cs typeface="Outfit" pitchFamily="34" charset="-120"/>
              </a:rPr>
              <a:t>Traditional Gender Roles</a:t>
            </a:r>
            <a:endParaRPr lang="en-US" sz="2430" dirty="0"/>
          </a:p>
        </p:txBody>
      </p:sp>
      <p:sp>
        <p:nvSpPr>
          <p:cNvPr id="6" name="Text 3"/>
          <p:cNvSpPr/>
          <p:nvPr/>
        </p:nvSpPr>
        <p:spPr>
          <a:xfrm>
            <a:off x="864037" y="2841546"/>
            <a:ext cx="3898821" cy="4345543"/>
          </a:xfrm>
          <a:prstGeom prst="rect">
            <a:avLst/>
          </a:prstGeom>
          <a:noFill/>
          <a:ln/>
        </p:spPr>
        <p:txBody>
          <a:bodyPr wrap="square" rtlCol="0" anchor="t"/>
          <a:lstStyle/>
          <a:p>
            <a:pPr marL="0" indent="0">
              <a:lnSpc>
                <a:spcPts val="3110"/>
              </a:lnSpc>
              <a:buNone/>
            </a:pPr>
            <a:r>
              <a:rPr lang="en-US" sz="1944" dirty="0">
                <a:solidFill>
                  <a:srgbClr val="2A2742"/>
                </a:solidFill>
                <a:latin typeface="Arimo" pitchFamily="34" charset="0"/>
                <a:ea typeface="Arimo" pitchFamily="34" charset="-122"/>
                <a:cs typeface="Arimo" pitchFamily="34" charset="-120"/>
              </a:rPr>
              <a:t>In many African societies, men have traditionally held positions of authority and responsibility, while women's roles have been centered around the home and family. These roles have been influenced by cultural norms, which often place men in leadership and decision-making positions, while women are tasked with caregiving and domestic duties.</a:t>
            </a:r>
            <a:endParaRPr lang="en-US" sz="1944" dirty="0"/>
          </a:p>
        </p:txBody>
      </p:sp>
      <p:sp>
        <p:nvSpPr>
          <p:cNvPr id="7" name="Text 4"/>
          <p:cNvSpPr/>
          <p:nvPr/>
        </p:nvSpPr>
        <p:spPr>
          <a:xfrm>
            <a:off x="5372695" y="2208967"/>
            <a:ext cx="3086100" cy="385763"/>
          </a:xfrm>
          <a:prstGeom prst="rect">
            <a:avLst/>
          </a:prstGeom>
          <a:noFill/>
          <a:ln/>
        </p:spPr>
        <p:txBody>
          <a:bodyPr wrap="none" rtlCol="0" anchor="t"/>
          <a:lstStyle/>
          <a:p>
            <a:pPr marL="0" indent="0">
              <a:lnSpc>
                <a:spcPts val="3038"/>
              </a:lnSpc>
              <a:buNone/>
            </a:pPr>
            <a:r>
              <a:rPr lang="en-US" sz="2430" b="1" dirty="0">
                <a:solidFill>
                  <a:srgbClr val="231971"/>
                </a:solidFill>
                <a:latin typeface="Outfit" pitchFamily="34" charset="0"/>
                <a:ea typeface="Outfit" pitchFamily="34" charset="-122"/>
                <a:cs typeface="Outfit" pitchFamily="34" charset="-120"/>
              </a:rPr>
              <a:t>Social Norms</a:t>
            </a:r>
            <a:endParaRPr lang="en-US" sz="2430" dirty="0"/>
          </a:p>
        </p:txBody>
      </p:sp>
      <p:sp>
        <p:nvSpPr>
          <p:cNvPr id="8" name="Text 5"/>
          <p:cNvSpPr/>
          <p:nvPr/>
        </p:nvSpPr>
        <p:spPr>
          <a:xfrm>
            <a:off x="5372695" y="2841546"/>
            <a:ext cx="3898821" cy="3950494"/>
          </a:xfrm>
          <a:prstGeom prst="rect">
            <a:avLst/>
          </a:prstGeom>
          <a:noFill/>
          <a:ln/>
        </p:spPr>
        <p:txBody>
          <a:bodyPr wrap="square" rtlCol="0" anchor="t"/>
          <a:lstStyle/>
          <a:p>
            <a:pPr marL="0" indent="0">
              <a:lnSpc>
                <a:spcPts val="3110"/>
              </a:lnSpc>
              <a:buNone/>
            </a:pPr>
            <a:r>
              <a:rPr lang="en-US" sz="1944" dirty="0">
                <a:solidFill>
                  <a:srgbClr val="2A2742"/>
                </a:solidFill>
                <a:latin typeface="Arimo" pitchFamily="34" charset="0"/>
                <a:ea typeface="Arimo" pitchFamily="34" charset="-122"/>
                <a:cs typeface="Arimo" pitchFamily="34" charset="-120"/>
              </a:rPr>
              <a:t>Gender norms shape various aspects of life, including family structures, educational opportunities, and employment. Social expectations often dictate the behavior and opportunities available to individuals based on their gender, which can perpetuate inequality and limit personal development.</a:t>
            </a:r>
            <a:endParaRPr lang="en-US" sz="1944" dirty="0"/>
          </a:p>
        </p:txBody>
      </p:sp>
      <p:sp>
        <p:nvSpPr>
          <p:cNvPr id="9" name="Text 6"/>
          <p:cNvSpPr/>
          <p:nvPr/>
        </p:nvSpPr>
        <p:spPr>
          <a:xfrm>
            <a:off x="9881354" y="2208967"/>
            <a:ext cx="3086100" cy="385763"/>
          </a:xfrm>
          <a:prstGeom prst="rect">
            <a:avLst/>
          </a:prstGeom>
          <a:noFill/>
          <a:ln/>
        </p:spPr>
        <p:txBody>
          <a:bodyPr wrap="none" rtlCol="0" anchor="t"/>
          <a:lstStyle/>
          <a:p>
            <a:pPr marL="0" indent="0">
              <a:lnSpc>
                <a:spcPts val="3038"/>
              </a:lnSpc>
              <a:buNone/>
            </a:pPr>
            <a:r>
              <a:rPr lang="en-US" sz="2430" b="1" dirty="0">
                <a:solidFill>
                  <a:srgbClr val="231971"/>
                </a:solidFill>
                <a:latin typeface="Outfit" pitchFamily="34" charset="0"/>
                <a:ea typeface="Outfit" pitchFamily="34" charset="-122"/>
                <a:cs typeface="Outfit" pitchFamily="34" charset="-120"/>
              </a:rPr>
              <a:t>Cultural Expressions</a:t>
            </a:r>
            <a:endParaRPr lang="en-US" sz="2430" dirty="0"/>
          </a:p>
        </p:txBody>
      </p:sp>
      <p:sp>
        <p:nvSpPr>
          <p:cNvPr id="10" name="Text 7"/>
          <p:cNvSpPr/>
          <p:nvPr/>
        </p:nvSpPr>
        <p:spPr>
          <a:xfrm>
            <a:off x="9881354" y="2841546"/>
            <a:ext cx="3898821" cy="2765346"/>
          </a:xfrm>
          <a:prstGeom prst="rect">
            <a:avLst/>
          </a:prstGeom>
          <a:noFill/>
          <a:ln/>
        </p:spPr>
        <p:txBody>
          <a:bodyPr wrap="square" rtlCol="0" anchor="t"/>
          <a:lstStyle/>
          <a:p>
            <a:pPr marL="0" indent="0">
              <a:lnSpc>
                <a:spcPts val="3110"/>
              </a:lnSpc>
              <a:buNone/>
            </a:pPr>
            <a:r>
              <a:rPr lang="en-US" sz="1944" dirty="0">
                <a:solidFill>
                  <a:srgbClr val="2A2742"/>
                </a:solidFill>
                <a:latin typeface="Arimo" pitchFamily="34" charset="0"/>
                <a:ea typeface="Arimo" pitchFamily="34" charset="-122"/>
                <a:cs typeface="Arimo" pitchFamily="34" charset="-120"/>
              </a:rPr>
              <a:t>Gender is also represented in African art, stories, and rituals. While traditional art and storytelling may reflect historical gender roles, they also provide a medium for expressing and challenging cultural norms.</a:t>
            </a:r>
            <a:endParaRPr lang="en-US" sz="1944" dirty="0"/>
          </a:p>
        </p:txBody>
      </p:sp>
      <p:pic>
        <p:nvPicPr>
          <p:cNvPr id="11" name="R6">
            <a:hlinkClick r:id="" action="ppaction://media"/>
            <a:extLst>
              <a:ext uri="{FF2B5EF4-FFF2-40B4-BE49-F238E27FC236}">
                <a16:creationId xmlns:a16="http://schemas.microsoft.com/office/drawing/2014/main" id="{2F98D5AF-6B03-4DEA-9277-93A70B0AB3A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811000" y="0"/>
            <a:ext cx="2819400" cy="2114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313"/>
    </mc:Choice>
    <mc:Fallback xmlns="">
      <p:transition spd="slow" advTm="743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9063990"/>
          </a:xfrm>
          <a:prstGeom prst="rect">
            <a:avLst/>
          </a:prstGeom>
          <a:solidFill>
            <a:srgbClr val="FAFAFA">
              <a:alpha val="75000"/>
            </a:srgbClr>
          </a:solidFill>
          <a:ln/>
        </p:spPr>
      </p:sp>
      <p:sp>
        <p:nvSpPr>
          <p:cNvPr id="5" name="Text 1"/>
          <p:cNvSpPr/>
          <p:nvPr/>
        </p:nvSpPr>
        <p:spPr>
          <a:xfrm>
            <a:off x="604837" y="475178"/>
            <a:ext cx="7934325" cy="1080135"/>
          </a:xfrm>
          <a:prstGeom prst="rect">
            <a:avLst/>
          </a:prstGeom>
          <a:noFill/>
          <a:ln/>
        </p:spPr>
        <p:txBody>
          <a:bodyPr wrap="squar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Importance of Gender Awareness in African Society</a:t>
            </a:r>
            <a:endParaRPr lang="en-US" sz="3402" dirty="0"/>
          </a:p>
        </p:txBody>
      </p:sp>
      <p:sp>
        <p:nvSpPr>
          <p:cNvPr id="6" name="Shape 2"/>
          <p:cNvSpPr/>
          <p:nvPr/>
        </p:nvSpPr>
        <p:spPr>
          <a:xfrm>
            <a:off x="604837" y="1814513"/>
            <a:ext cx="7934325" cy="1564005"/>
          </a:xfrm>
          <a:prstGeom prst="roundRect">
            <a:avLst>
              <a:gd name="adj" fmla="val 4641"/>
            </a:avLst>
          </a:prstGeom>
          <a:solidFill>
            <a:srgbClr val="E9E6FA"/>
          </a:solidFill>
          <a:ln w="7620">
            <a:solidFill>
              <a:srgbClr val="BDB8DF"/>
            </a:solidFill>
            <a:prstDash val="solid"/>
          </a:ln>
        </p:spPr>
      </p:sp>
      <p:sp>
        <p:nvSpPr>
          <p:cNvPr id="7" name="Text 3"/>
          <p:cNvSpPr/>
          <p:nvPr/>
        </p:nvSpPr>
        <p:spPr>
          <a:xfrm>
            <a:off x="785217" y="1994892"/>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Promoting Equality</a:t>
            </a:r>
            <a:endParaRPr lang="en-US" sz="1701" dirty="0"/>
          </a:p>
        </p:txBody>
      </p:sp>
      <p:sp>
        <p:nvSpPr>
          <p:cNvPr id="8" name="Text 4"/>
          <p:cNvSpPr/>
          <p:nvPr/>
        </p:nvSpPr>
        <p:spPr>
          <a:xfrm>
            <a:off x="785217" y="2368391"/>
            <a:ext cx="7573566" cy="829747"/>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Gender awareness helps challenge and dismantle discriminatory practices and beliefs. By advocating for equal opportunities and rights for both men and women, societies can work towards achieving gender parity in education, employment, and leadership roles.</a:t>
            </a:r>
            <a:endParaRPr lang="en-US" sz="1361" dirty="0"/>
          </a:p>
        </p:txBody>
      </p:sp>
      <p:sp>
        <p:nvSpPr>
          <p:cNvPr id="9" name="Shape 5"/>
          <p:cNvSpPr/>
          <p:nvPr/>
        </p:nvSpPr>
        <p:spPr>
          <a:xfrm>
            <a:off x="604837" y="3551277"/>
            <a:ext cx="7934325" cy="1564005"/>
          </a:xfrm>
          <a:prstGeom prst="roundRect">
            <a:avLst>
              <a:gd name="adj" fmla="val 4641"/>
            </a:avLst>
          </a:prstGeom>
          <a:solidFill>
            <a:srgbClr val="E9E6FA"/>
          </a:solidFill>
          <a:ln w="7620">
            <a:solidFill>
              <a:srgbClr val="BDB8DF"/>
            </a:solidFill>
            <a:prstDash val="solid"/>
          </a:ln>
        </p:spPr>
      </p:sp>
      <p:sp>
        <p:nvSpPr>
          <p:cNvPr id="10" name="Text 6"/>
          <p:cNvSpPr/>
          <p:nvPr/>
        </p:nvSpPr>
        <p:spPr>
          <a:xfrm>
            <a:off x="785217" y="3731657"/>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Empowering Women</a:t>
            </a:r>
            <a:endParaRPr lang="en-US" sz="1701" dirty="0"/>
          </a:p>
        </p:txBody>
      </p:sp>
      <p:sp>
        <p:nvSpPr>
          <p:cNvPr id="11" name="Text 7"/>
          <p:cNvSpPr/>
          <p:nvPr/>
        </p:nvSpPr>
        <p:spPr>
          <a:xfrm>
            <a:off x="785217" y="4105156"/>
            <a:ext cx="7573566" cy="829747"/>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Gender awareness initiatives focus on empowering women by improving access to education, healthcare, and economic opportunities. Empowering women leads to improved outcomes for families and communities, as women contribute significantly to societal development.</a:t>
            </a:r>
            <a:endParaRPr lang="en-US" sz="1361" dirty="0"/>
          </a:p>
        </p:txBody>
      </p:sp>
      <p:sp>
        <p:nvSpPr>
          <p:cNvPr id="12" name="Shape 8"/>
          <p:cNvSpPr/>
          <p:nvPr/>
        </p:nvSpPr>
        <p:spPr>
          <a:xfrm>
            <a:off x="604837" y="5288042"/>
            <a:ext cx="7934325" cy="1564005"/>
          </a:xfrm>
          <a:prstGeom prst="roundRect">
            <a:avLst>
              <a:gd name="adj" fmla="val 4641"/>
            </a:avLst>
          </a:prstGeom>
          <a:solidFill>
            <a:srgbClr val="E9E6FA"/>
          </a:solidFill>
          <a:ln w="7620">
            <a:solidFill>
              <a:srgbClr val="BDB8DF"/>
            </a:solidFill>
            <a:prstDash val="solid"/>
          </a:ln>
        </p:spPr>
      </p:sp>
      <p:sp>
        <p:nvSpPr>
          <p:cNvPr id="13" name="Text 9"/>
          <p:cNvSpPr/>
          <p:nvPr/>
        </p:nvSpPr>
        <p:spPr>
          <a:xfrm>
            <a:off x="785217" y="5468422"/>
            <a:ext cx="2210991"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Changing Perceptions</a:t>
            </a:r>
            <a:endParaRPr lang="en-US" sz="1701" dirty="0"/>
          </a:p>
        </p:txBody>
      </p:sp>
      <p:sp>
        <p:nvSpPr>
          <p:cNvPr id="14" name="Text 10"/>
          <p:cNvSpPr/>
          <p:nvPr/>
        </p:nvSpPr>
        <p:spPr>
          <a:xfrm>
            <a:off x="785217" y="5841921"/>
            <a:ext cx="7573566" cy="829747"/>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Addressing and changing traditional stereotypes and biases is essential for creating a more inclusive society. Gender awareness can help shift perceptions, allowing individuals to pursue their aspirations regardless of their gender.</a:t>
            </a:r>
            <a:endParaRPr lang="en-US" sz="1361" dirty="0"/>
          </a:p>
        </p:txBody>
      </p:sp>
      <p:sp>
        <p:nvSpPr>
          <p:cNvPr id="15" name="Shape 11"/>
          <p:cNvSpPr/>
          <p:nvPr/>
        </p:nvSpPr>
        <p:spPr>
          <a:xfrm>
            <a:off x="604837" y="7024807"/>
            <a:ext cx="7934325" cy="1564005"/>
          </a:xfrm>
          <a:prstGeom prst="roundRect">
            <a:avLst>
              <a:gd name="adj" fmla="val 4641"/>
            </a:avLst>
          </a:prstGeom>
          <a:solidFill>
            <a:srgbClr val="E9E6FA"/>
          </a:solidFill>
          <a:ln w="7620">
            <a:solidFill>
              <a:srgbClr val="BDB8DF"/>
            </a:solidFill>
            <a:prstDash val="solid"/>
          </a:ln>
        </p:spPr>
      </p:sp>
      <p:sp>
        <p:nvSpPr>
          <p:cNvPr id="16" name="Text 12"/>
          <p:cNvSpPr/>
          <p:nvPr/>
        </p:nvSpPr>
        <p:spPr>
          <a:xfrm>
            <a:off x="785217" y="7205186"/>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Social Progress</a:t>
            </a:r>
            <a:endParaRPr lang="en-US" sz="1701" dirty="0"/>
          </a:p>
        </p:txBody>
      </p:sp>
      <p:sp>
        <p:nvSpPr>
          <p:cNvPr id="17" name="Text 13"/>
          <p:cNvSpPr/>
          <p:nvPr/>
        </p:nvSpPr>
        <p:spPr>
          <a:xfrm>
            <a:off x="785217" y="7578685"/>
            <a:ext cx="7573566" cy="829747"/>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Gender equality is a key driver of social and economic development. Societies that embrace gender equity are better positioned to achieve sustainable progress and improve overall quality of life for their members.</a:t>
            </a:r>
            <a:endParaRPr lang="en-US" sz="1361" dirty="0"/>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3999" y="1"/>
            <a:ext cx="5486401" cy="8229600"/>
          </a:xfrm>
          <a:prstGeom prst="rect">
            <a:avLst/>
          </a:prstGeom>
        </p:spPr>
      </p:pic>
      <p:pic>
        <p:nvPicPr>
          <p:cNvPr id="4" name="R7">
            <a:hlinkClick r:id="" action="ppaction://media"/>
            <a:extLst>
              <a:ext uri="{FF2B5EF4-FFF2-40B4-BE49-F238E27FC236}">
                <a16:creationId xmlns:a16="http://schemas.microsoft.com/office/drawing/2014/main" id="{4F9603AB-36FA-4D30-A7F6-5665EC53862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774518" y="-1"/>
            <a:ext cx="3946071" cy="2959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5645"/>
    </mc:Choice>
    <mc:Fallback xmlns="">
      <p:transition spd="slow" advTm="856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604837" y="1219200"/>
            <a:ext cx="6008608" cy="540068"/>
          </a:xfrm>
          <a:prstGeom prst="rect">
            <a:avLst/>
          </a:prstGeom>
          <a:noFill/>
          <a:ln/>
        </p:spPr>
        <p:txBody>
          <a:bodyPr wrap="non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Challenges and Opportunities</a:t>
            </a:r>
            <a:endParaRPr lang="en-US" sz="3402" dirty="0"/>
          </a:p>
        </p:txBody>
      </p:sp>
      <p:sp>
        <p:nvSpPr>
          <p:cNvPr id="6" name="Shape 2"/>
          <p:cNvSpPr/>
          <p:nvPr/>
        </p:nvSpPr>
        <p:spPr>
          <a:xfrm>
            <a:off x="669667" y="2212777"/>
            <a:ext cx="388739" cy="388739"/>
          </a:xfrm>
          <a:prstGeom prst="roundRect">
            <a:avLst>
              <a:gd name="adj" fmla="val 18672"/>
            </a:avLst>
          </a:prstGeom>
          <a:solidFill>
            <a:srgbClr val="E9E6FA"/>
          </a:solidFill>
          <a:ln w="7620">
            <a:solidFill>
              <a:srgbClr val="BDB8DF"/>
            </a:solidFill>
            <a:prstDash val="solid"/>
          </a:ln>
        </p:spPr>
      </p:sp>
      <p:sp>
        <p:nvSpPr>
          <p:cNvPr id="7" name="Text 3"/>
          <p:cNvSpPr/>
          <p:nvPr/>
        </p:nvSpPr>
        <p:spPr>
          <a:xfrm>
            <a:off x="813375" y="2277547"/>
            <a:ext cx="101203"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1</a:t>
            </a:r>
            <a:endParaRPr lang="en-US" sz="2041" dirty="0"/>
          </a:p>
        </p:txBody>
      </p:sp>
      <p:sp>
        <p:nvSpPr>
          <p:cNvPr id="8" name="Text 4"/>
          <p:cNvSpPr/>
          <p:nvPr/>
        </p:nvSpPr>
        <p:spPr>
          <a:xfrm>
            <a:off x="1814513" y="2191226"/>
            <a:ext cx="2467808"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Education and Advocacy</a:t>
            </a:r>
            <a:endParaRPr lang="en-US" sz="1701" dirty="0"/>
          </a:p>
        </p:txBody>
      </p:sp>
      <p:sp>
        <p:nvSpPr>
          <p:cNvPr id="9" name="Text 5"/>
          <p:cNvSpPr/>
          <p:nvPr/>
        </p:nvSpPr>
        <p:spPr>
          <a:xfrm>
            <a:off x="1814513" y="2564725"/>
            <a:ext cx="6724650"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Increasing access to education and advocacy programs can help raise awareness and promote gender equality. Educational initiatives that focus on gender issues can empower individuals to challenge traditional norms and advocate for change.</a:t>
            </a:r>
            <a:endParaRPr lang="en-US" sz="1361" dirty="0"/>
          </a:p>
        </p:txBody>
      </p:sp>
      <p:sp>
        <p:nvSpPr>
          <p:cNvPr id="10" name="Shape 6"/>
          <p:cNvSpPr/>
          <p:nvPr/>
        </p:nvSpPr>
        <p:spPr>
          <a:xfrm>
            <a:off x="669667" y="3934301"/>
            <a:ext cx="388739" cy="388739"/>
          </a:xfrm>
          <a:prstGeom prst="roundRect">
            <a:avLst>
              <a:gd name="adj" fmla="val 18672"/>
            </a:avLst>
          </a:prstGeom>
          <a:solidFill>
            <a:srgbClr val="E9E6FA"/>
          </a:solidFill>
          <a:ln w="7620">
            <a:solidFill>
              <a:srgbClr val="BDB8DF"/>
            </a:solidFill>
            <a:prstDash val="solid"/>
          </a:ln>
        </p:spPr>
      </p:sp>
      <p:sp>
        <p:nvSpPr>
          <p:cNvPr id="11" name="Text 7"/>
          <p:cNvSpPr/>
          <p:nvPr/>
        </p:nvSpPr>
        <p:spPr>
          <a:xfrm>
            <a:off x="789325" y="3999071"/>
            <a:ext cx="149304"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2</a:t>
            </a:r>
            <a:endParaRPr lang="en-US" sz="2041" dirty="0"/>
          </a:p>
        </p:txBody>
      </p:sp>
      <p:sp>
        <p:nvSpPr>
          <p:cNvPr id="12" name="Text 8"/>
          <p:cNvSpPr/>
          <p:nvPr/>
        </p:nvSpPr>
        <p:spPr>
          <a:xfrm>
            <a:off x="1814513" y="3912751"/>
            <a:ext cx="2189202"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Policy and Legislation</a:t>
            </a:r>
            <a:endParaRPr lang="en-US" sz="1701" dirty="0"/>
          </a:p>
        </p:txBody>
      </p:sp>
      <p:sp>
        <p:nvSpPr>
          <p:cNvPr id="13" name="Text 9"/>
          <p:cNvSpPr/>
          <p:nvPr/>
        </p:nvSpPr>
        <p:spPr>
          <a:xfrm>
            <a:off x="1814513" y="4286250"/>
            <a:ext cx="6724650"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Implementing and enforcing policies that support gender equality is crucial. Governments and organizations play a key role in creating and upholding laws that protect women's rights and promote equal opportunities.</a:t>
            </a:r>
            <a:endParaRPr lang="en-US" sz="1361" dirty="0"/>
          </a:p>
        </p:txBody>
      </p:sp>
      <p:sp>
        <p:nvSpPr>
          <p:cNvPr id="14" name="Shape 10"/>
          <p:cNvSpPr/>
          <p:nvPr/>
        </p:nvSpPr>
        <p:spPr>
          <a:xfrm>
            <a:off x="669667" y="5655826"/>
            <a:ext cx="388739" cy="388739"/>
          </a:xfrm>
          <a:prstGeom prst="roundRect">
            <a:avLst>
              <a:gd name="adj" fmla="val 18672"/>
            </a:avLst>
          </a:prstGeom>
          <a:solidFill>
            <a:srgbClr val="E9E6FA"/>
          </a:solidFill>
          <a:ln w="7620">
            <a:solidFill>
              <a:srgbClr val="BDB8DF"/>
            </a:solidFill>
            <a:prstDash val="solid"/>
          </a:ln>
        </p:spPr>
      </p:sp>
      <p:sp>
        <p:nvSpPr>
          <p:cNvPr id="15" name="Text 11"/>
          <p:cNvSpPr/>
          <p:nvPr/>
        </p:nvSpPr>
        <p:spPr>
          <a:xfrm>
            <a:off x="790277" y="5720596"/>
            <a:ext cx="147518"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3</a:t>
            </a:r>
            <a:endParaRPr lang="en-US" sz="2041" dirty="0"/>
          </a:p>
        </p:txBody>
      </p:sp>
      <p:sp>
        <p:nvSpPr>
          <p:cNvPr id="16" name="Text 12"/>
          <p:cNvSpPr/>
          <p:nvPr/>
        </p:nvSpPr>
        <p:spPr>
          <a:xfrm>
            <a:off x="1814513" y="5634276"/>
            <a:ext cx="2454712"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Community Involvement</a:t>
            </a:r>
            <a:endParaRPr lang="en-US" sz="1701" dirty="0"/>
          </a:p>
        </p:txBody>
      </p:sp>
      <p:sp>
        <p:nvSpPr>
          <p:cNvPr id="17" name="Text 13"/>
          <p:cNvSpPr/>
          <p:nvPr/>
        </p:nvSpPr>
        <p:spPr>
          <a:xfrm>
            <a:off x="1814513" y="6007775"/>
            <a:ext cx="6724650"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Grassroots movements and local organizations are instrumental in driving change. By engaging communities in discussions about gender and supporting local initiatives, positive change can be fostered from within.</a:t>
            </a:r>
            <a:endParaRPr lang="en-US" sz="1361" dirty="0"/>
          </a:p>
        </p:txBody>
      </p:sp>
      <p:pic>
        <p:nvPicPr>
          <p:cNvPr id="4" name="R8">
            <a:hlinkClick r:id="" action="ppaction://media"/>
            <a:extLst>
              <a:ext uri="{FF2B5EF4-FFF2-40B4-BE49-F238E27FC236}">
                <a16:creationId xmlns:a16="http://schemas.microsoft.com/office/drawing/2014/main" id="{FADA46AE-1F7C-4398-9B9D-80CA6283B7A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28601" y="31926"/>
            <a:ext cx="3374571" cy="25309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598"/>
    </mc:Choice>
    <mc:Fallback xmlns="">
      <p:transition spd="slow" advTm="55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483679"/>
          </a:xfrm>
          <a:prstGeom prst="rect">
            <a:avLst/>
          </a:prstGeom>
          <a:solidFill>
            <a:srgbClr val="FAFAFA">
              <a:alpha val="75000"/>
            </a:srgbClr>
          </a:solidFill>
          <a:ln/>
        </p:spPr>
      </p:sp>
      <p:sp>
        <p:nvSpPr>
          <p:cNvPr id="5" name="Text 1"/>
          <p:cNvSpPr/>
          <p:nvPr/>
        </p:nvSpPr>
        <p:spPr>
          <a:xfrm>
            <a:off x="3387924" y="1116041"/>
            <a:ext cx="6481643" cy="540068"/>
          </a:xfrm>
          <a:prstGeom prst="rect">
            <a:avLst/>
          </a:prstGeom>
          <a:noFill/>
          <a:ln/>
        </p:spPr>
        <p:txBody>
          <a:bodyPr wrap="non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Traditions and Cultural Richness</a:t>
            </a:r>
            <a:endParaRPr lang="en-US" sz="3402" dirty="0"/>
          </a:p>
        </p:txBody>
      </p:sp>
      <p:pic>
        <p:nvPicPr>
          <p:cNvPr id="6" name="Image 2" descr="preencoded.png"/>
          <p:cNvPicPr>
            <a:picLocks noChangeAspect="1"/>
          </p:cNvPicPr>
          <p:nvPr/>
        </p:nvPicPr>
        <p:blipFill>
          <a:blip r:embed="rId6"/>
          <a:stretch>
            <a:fillRect/>
          </a:stretch>
        </p:blipFill>
        <p:spPr>
          <a:xfrm>
            <a:off x="2273194" y="2818542"/>
            <a:ext cx="431959" cy="431959"/>
          </a:xfrm>
          <a:prstGeom prst="rect">
            <a:avLst/>
          </a:prstGeom>
        </p:spPr>
      </p:pic>
      <p:sp>
        <p:nvSpPr>
          <p:cNvPr id="7" name="Text 2"/>
          <p:cNvSpPr/>
          <p:nvPr/>
        </p:nvSpPr>
        <p:spPr>
          <a:xfrm>
            <a:off x="2273194" y="3362088"/>
            <a:ext cx="2160270"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Masks</a:t>
            </a:r>
            <a:endParaRPr lang="en-US" sz="1701" dirty="0"/>
          </a:p>
        </p:txBody>
      </p:sp>
      <p:sp>
        <p:nvSpPr>
          <p:cNvPr id="8" name="Text 3"/>
          <p:cNvSpPr/>
          <p:nvPr/>
        </p:nvSpPr>
        <p:spPr>
          <a:xfrm>
            <a:off x="2033052" y="3846767"/>
            <a:ext cx="2165628" cy="2765822"/>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African masks are incredibly diverse, each with its own unique design, symbolism, and purpose within cultural traditions. They are often used in rituals, ceremonies, and performances, representing the connection between the physical and spiritual worlds.</a:t>
            </a:r>
            <a:endParaRPr lang="en-US" sz="1361" dirty="0"/>
          </a:p>
        </p:txBody>
      </p:sp>
      <p:pic>
        <p:nvPicPr>
          <p:cNvPr id="9" name="Image 3" descr="preencoded.png"/>
          <p:cNvPicPr>
            <a:picLocks noChangeAspect="1"/>
          </p:cNvPicPr>
          <p:nvPr/>
        </p:nvPicPr>
        <p:blipFill>
          <a:blip r:embed="rId7"/>
          <a:stretch>
            <a:fillRect/>
          </a:stretch>
        </p:blipFill>
        <p:spPr>
          <a:xfrm>
            <a:off x="5019794" y="2930129"/>
            <a:ext cx="293185" cy="431959"/>
          </a:xfrm>
          <a:prstGeom prst="rect">
            <a:avLst/>
          </a:prstGeom>
        </p:spPr>
      </p:pic>
      <p:sp>
        <p:nvSpPr>
          <p:cNvPr id="10" name="Text 4"/>
          <p:cNvSpPr/>
          <p:nvPr/>
        </p:nvSpPr>
        <p:spPr>
          <a:xfrm>
            <a:off x="4858967" y="3380779"/>
            <a:ext cx="2160270"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Music</a:t>
            </a:r>
            <a:endParaRPr lang="en-US" sz="1701" dirty="0"/>
          </a:p>
        </p:txBody>
      </p:sp>
      <p:sp>
        <p:nvSpPr>
          <p:cNvPr id="11" name="Text 5"/>
          <p:cNvSpPr/>
          <p:nvPr/>
        </p:nvSpPr>
        <p:spPr>
          <a:xfrm>
            <a:off x="4624183" y="3866674"/>
            <a:ext cx="2165747" cy="2765822"/>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Music is an integral part of African culture, with a wide range of traditional instruments, rhythms, and styles that vary across different regions. Music is closely tied to storytelling, spiritual practices, and community events, fostering cultural identity and unity.</a:t>
            </a:r>
            <a:endParaRPr lang="en-US" sz="1361" dirty="0"/>
          </a:p>
        </p:txBody>
      </p:sp>
      <p:pic>
        <p:nvPicPr>
          <p:cNvPr id="12" name="Image 4" descr="preencoded.png"/>
          <p:cNvPicPr>
            <a:picLocks noChangeAspect="1"/>
          </p:cNvPicPr>
          <p:nvPr/>
        </p:nvPicPr>
        <p:blipFill>
          <a:blip r:embed="rId8"/>
          <a:stretch>
            <a:fillRect/>
          </a:stretch>
        </p:blipFill>
        <p:spPr>
          <a:xfrm>
            <a:off x="7444740" y="2930129"/>
            <a:ext cx="431959" cy="431959"/>
          </a:xfrm>
          <a:prstGeom prst="rect">
            <a:avLst/>
          </a:prstGeom>
        </p:spPr>
      </p:pic>
      <p:sp>
        <p:nvSpPr>
          <p:cNvPr id="13" name="Text 6"/>
          <p:cNvSpPr/>
          <p:nvPr/>
        </p:nvSpPr>
        <p:spPr>
          <a:xfrm>
            <a:off x="7347179" y="3434715"/>
            <a:ext cx="2160270"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Textiles</a:t>
            </a:r>
            <a:endParaRPr lang="en-US" sz="1701" dirty="0"/>
          </a:p>
        </p:txBody>
      </p:sp>
      <p:sp>
        <p:nvSpPr>
          <p:cNvPr id="14" name="Text 7"/>
          <p:cNvSpPr/>
          <p:nvPr/>
        </p:nvSpPr>
        <p:spPr>
          <a:xfrm>
            <a:off x="7182580" y="3846767"/>
            <a:ext cx="2165628" cy="3595568"/>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African textiles, such as colorful woven fabrics, intricate embroidery, and intricate patterns, are a testament to the region's rich artistic heritage. These textiles are not only aesthetically pleasing but also serve as a means of cultural expression, often carrying symbolic meanings and representing community values.</a:t>
            </a:r>
            <a:endParaRPr lang="en-US" sz="1361" dirty="0"/>
          </a:p>
        </p:txBody>
      </p:sp>
      <p:pic>
        <p:nvPicPr>
          <p:cNvPr id="15" name="Image 5" descr="preencoded.png"/>
          <p:cNvPicPr>
            <a:picLocks noChangeAspect="1"/>
          </p:cNvPicPr>
          <p:nvPr/>
        </p:nvPicPr>
        <p:blipFill>
          <a:blip r:embed="rId9"/>
          <a:stretch>
            <a:fillRect/>
          </a:stretch>
        </p:blipFill>
        <p:spPr>
          <a:xfrm>
            <a:off x="9908897" y="3015622"/>
            <a:ext cx="431959" cy="431959"/>
          </a:xfrm>
          <a:prstGeom prst="rect">
            <a:avLst/>
          </a:prstGeom>
        </p:spPr>
      </p:pic>
      <p:sp>
        <p:nvSpPr>
          <p:cNvPr id="16" name="Text 8"/>
          <p:cNvSpPr/>
          <p:nvPr/>
        </p:nvSpPr>
        <p:spPr>
          <a:xfrm>
            <a:off x="9717934" y="3434715"/>
            <a:ext cx="2160270"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Sculpture</a:t>
            </a:r>
            <a:endParaRPr lang="en-US" sz="1701" dirty="0"/>
          </a:p>
        </p:txBody>
      </p:sp>
      <p:sp>
        <p:nvSpPr>
          <p:cNvPr id="17" name="Text 9"/>
          <p:cNvSpPr/>
          <p:nvPr/>
        </p:nvSpPr>
        <p:spPr>
          <a:xfrm>
            <a:off x="9740858" y="3876886"/>
            <a:ext cx="2165747" cy="3318986"/>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African sculpture, ranging from small figurines to large, imposing statues, is a deeply significant art form. These works often depict deities, ancestors, or important figures, and are imbued with spiritual and cultural significance, serving as a bridge between the physical and metaphysical realms.</a:t>
            </a:r>
            <a:endParaRPr lang="en-US" sz="1361" dirty="0"/>
          </a:p>
        </p:txBody>
      </p:sp>
      <p:pic>
        <p:nvPicPr>
          <p:cNvPr id="4" name="R9">
            <a:hlinkClick r:id="" action="ppaction://media"/>
            <a:extLst>
              <a:ext uri="{FF2B5EF4-FFF2-40B4-BE49-F238E27FC236}">
                <a16:creationId xmlns:a16="http://schemas.microsoft.com/office/drawing/2014/main" id="{A68C2E0F-51E0-4672-9865-C6374BB4D3D3}"/>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1321143" y="0"/>
            <a:ext cx="3309257" cy="24819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8315"/>
    </mc:Choice>
    <mc:Fallback xmlns="">
      <p:transition spd="slow" advTm="883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1446</Words>
  <Application>Microsoft Office PowerPoint</Application>
  <PresentationFormat>Custom</PresentationFormat>
  <Paragraphs>82</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Arimo</vt:lpstr>
      <vt:lpstr>Calibri</vt:lpstr>
      <vt:lpstr>Outfit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RAHAB MAJIRA</cp:lastModifiedBy>
  <cp:revision>16</cp:revision>
  <dcterms:created xsi:type="dcterms:W3CDTF">2024-07-27T09:54:47Z</dcterms:created>
  <dcterms:modified xsi:type="dcterms:W3CDTF">2024-08-03T09:01:05Z</dcterms:modified>
</cp:coreProperties>
</file>